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F5050"/>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14" d="100"/>
          <a:sy n="14" d="100"/>
        </p:scale>
        <p:origin x="2405" y="134"/>
      </p:cViewPr>
      <p:guideLst>
        <p:guide orient="horz" pos="2160"/>
        <p:guide pos="25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47FED2-9405-45B0-88C6-4ED5D1D80099}" type="doc">
      <dgm:prSet loTypeId="urn:microsoft.com/office/officeart/2005/8/layout/hList6" loCatId="list" qsTypeId="urn:microsoft.com/office/officeart/2005/8/quickstyle/simple1#1" qsCatId="simple" csTypeId="urn:microsoft.com/office/officeart/2005/8/colors/accent1_2#1" csCatId="accent1" phldr="1"/>
      <dgm:spPr/>
      <dgm:t>
        <a:bodyPr/>
        <a:lstStyle/>
        <a:p>
          <a:endParaRPr lang="zh-CN" altLang="en-US"/>
        </a:p>
      </dgm:t>
    </dgm:pt>
    <dgm:pt modelId="{60A809AC-3EBA-4F79-A8B2-97F444A096D0}">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dirty="0">
            <a:latin typeface="微软雅黑" panose="020B0503020204020204" pitchFamily="34" charset="-122"/>
            <a:ea typeface="微软雅黑" panose="020B0503020204020204" pitchFamily="34" charset="-122"/>
          </a:endParaRPr>
        </a:p>
      </dgm:t>
    </dgm:pt>
    <dgm:pt modelId="{6BAEBEE6-01C2-474C-BC76-01C743F421EF}" type="parTrans" cxnId="{646AD31D-7E49-493D-9D84-89ED5E0923E0}">
      <dgm:prSet/>
      <dgm:spPr/>
      <dgm:t>
        <a:bodyPr/>
        <a:lstStyle/>
        <a:p>
          <a:endParaRPr lang="zh-CN" altLang="en-US"/>
        </a:p>
      </dgm:t>
    </dgm:pt>
    <dgm:pt modelId="{2CA4C3FD-87B7-4FBF-AF88-08A287418C1E}" type="sibTrans" cxnId="{646AD31D-7E49-493D-9D84-89ED5E0923E0}">
      <dgm:prSet/>
      <dgm:spPr/>
      <dgm:t>
        <a:bodyPr/>
        <a:lstStyle/>
        <a:p>
          <a:endParaRPr lang="zh-CN" altLang="en-US"/>
        </a:p>
      </dgm:t>
    </dgm:pt>
    <dgm:pt modelId="{1CD60D6A-9935-43CF-9BC9-727ED3B954FE}">
      <dgm:prSet phldrT="[文本]" phldr="0" custT="1"/>
      <dgm:spPr>
        <a:solidFill>
          <a:schemeClr val="tx1">
            <a:lumMod val="75000"/>
            <a:lumOff val="25000"/>
          </a:schemeClr>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dirty="0">
            <a:latin typeface="微软雅黑" panose="020B0503020204020204" pitchFamily="34" charset="-122"/>
            <a:ea typeface="微软雅黑" panose="020B0503020204020204" pitchFamily="34" charset="-122"/>
          </a:endParaRPr>
        </a:p>
      </dgm:t>
    </dgm:pt>
    <dgm:pt modelId="{1C578631-1B19-4B96-AE6D-CE0D25B7B1FC}" type="parTrans" cxnId="{FC7FCA44-D10A-44F0-9219-1F0DF02155C8}">
      <dgm:prSet/>
      <dgm:spPr/>
      <dgm:t>
        <a:bodyPr/>
        <a:lstStyle/>
        <a:p>
          <a:endParaRPr lang="zh-CN" altLang="en-US"/>
        </a:p>
      </dgm:t>
    </dgm:pt>
    <dgm:pt modelId="{970AC709-11A3-4C75-A953-E81E2F9CE163}" type="sibTrans" cxnId="{FC7FCA44-D10A-44F0-9219-1F0DF02155C8}">
      <dgm:prSet/>
      <dgm:spPr/>
      <dgm:t>
        <a:bodyPr/>
        <a:lstStyle/>
        <a:p>
          <a:endParaRPr lang="zh-CN" altLang="en-US"/>
        </a:p>
      </dgm:t>
    </dgm:pt>
    <dgm:pt modelId="{46E91143-27BA-46CE-962B-66CC1BCC7E53}">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dirty="0">
            <a:latin typeface="微软雅黑" panose="020B0503020204020204" pitchFamily="34" charset="-122"/>
            <a:ea typeface="微软雅黑" panose="020B0503020204020204" pitchFamily="34" charset="-122"/>
          </a:endParaRPr>
        </a:p>
      </dgm:t>
    </dgm:pt>
    <dgm:pt modelId="{F7C7FCB0-E09B-49A2-96BC-467CFE203858}" type="parTrans" cxnId="{70B7F7D7-ED17-481A-AE4D-E3654F9B69B2}">
      <dgm:prSet/>
      <dgm:spPr/>
      <dgm:t>
        <a:bodyPr/>
        <a:lstStyle/>
        <a:p>
          <a:endParaRPr lang="zh-CN" altLang="en-US"/>
        </a:p>
      </dgm:t>
    </dgm:pt>
    <dgm:pt modelId="{8C4F2EBE-2203-4876-8F8E-0D5E5D14DCB7}" type="sibTrans" cxnId="{70B7F7D7-ED17-481A-AE4D-E3654F9B69B2}">
      <dgm:prSet/>
      <dgm:spPr/>
      <dgm:t>
        <a:bodyPr/>
        <a:lstStyle/>
        <a:p>
          <a:endParaRPr lang="zh-CN" altLang="en-US"/>
        </a:p>
      </dgm:t>
    </dgm:pt>
    <dgm:pt modelId="{5A49D4E3-515F-4943-8120-E955EA56084E}" type="pres">
      <dgm:prSet presAssocID="{1047FED2-9405-45B0-88C6-4ED5D1D80099}" presName="Name0" presStyleCnt="0">
        <dgm:presLayoutVars>
          <dgm:dir/>
          <dgm:resizeHandles val="exact"/>
        </dgm:presLayoutVars>
      </dgm:prSet>
      <dgm:spPr/>
    </dgm:pt>
    <dgm:pt modelId="{D3FBF519-C934-4094-A087-E6BB92B6F260}" type="pres">
      <dgm:prSet presAssocID="{60A809AC-3EBA-4F79-A8B2-97F444A096D0}" presName="node" presStyleLbl="node1" presStyleIdx="0" presStyleCnt="3">
        <dgm:presLayoutVars>
          <dgm:bulletEnabled val="1"/>
        </dgm:presLayoutVars>
      </dgm:prSet>
      <dgm:spPr/>
    </dgm:pt>
    <dgm:pt modelId="{9931ABE8-1D13-44FC-9497-F2D1128D4774}" type="pres">
      <dgm:prSet presAssocID="{2CA4C3FD-87B7-4FBF-AF88-08A287418C1E}" presName="sibTrans" presStyleCnt="0"/>
      <dgm:spPr/>
    </dgm:pt>
    <dgm:pt modelId="{2B5A0819-31F1-4B09-9E68-58FB4D49EBA5}" type="pres">
      <dgm:prSet presAssocID="{1CD60D6A-9935-43CF-9BC9-727ED3B954FE}" presName="node" presStyleLbl="node1" presStyleIdx="1" presStyleCnt="3">
        <dgm:presLayoutVars>
          <dgm:bulletEnabled val="1"/>
        </dgm:presLayoutVars>
      </dgm:prSet>
      <dgm:spPr/>
    </dgm:pt>
    <dgm:pt modelId="{D9821D20-2176-4831-9863-8E30093536BF}" type="pres">
      <dgm:prSet presAssocID="{970AC709-11A3-4C75-A953-E81E2F9CE163}" presName="sibTrans" presStyleCnt="0"/>
      <dgm:spPr/>
    </dgm:pt>
    <dgm:pt modelId="{49C9766F-BD96-4F95-97B7-67437A815ED2}" type="pres">
      <dgm:prSet presAssocID="{46E91143-27BA-46CE-962B-66CC1BCC7E53}" presName="node" presStyleLbl="node1" presStyleIdx="2" presStyleCnt="3">
        <dgm:presLayoutVars>
          <dgm:bulletEnabled val="1"/>
        </dgm:presLayoutVars>
      </dgm:prSet>
      <dgm:spPr/>
    </dgm:pt>
  </dgm:ptLst>
  <dgm:cxnLst>
    <dgm:cxn modelId="{646AD31D-7E49-493D-9D84-89ED5E0923E0}" srcId="{1047FED2-9405-45B0-88C6-4ED5D1D80099}" destId="{60A809AC-3EBA-4F79-A8B2-97F444A096D0}" srcOrd="0" destOrd="0" parTransId="{6BAEBEE6-01C2-474C-BC76-01C743F421EF}" sibTransId="{2CA4C3FD-87B7-4FBF-AF88-08A287418C1E}"/>
    <dgm:cxn modelId="{FC7FCA44-D10A-44F0-9219-1F0DF02155C8}" srcId="{1047FED2-9405-45B0-88C6-4ED5D1D80099}" destId="{1CD60D6A-9935-43CF-9BC9-727ED3B954FE}" srcOrd="1" destOrd="0" parTransId="{1C578631-1B19-4B96-AE6D-CE0D25B7B1FC}" sibTransId="{970AC709-11A3-4C75-A953-E81E2F9CE163}"/>
    <dgm:cxn modelId="{6F01EE58-43AD-49C4-8158-9A63CFE8151F}" type="presOf" srcId="{1047FED2-9405-45B0-88C6-4ED5D1D80099}" destId="{5A49D4E3-515F-4943-8120-E955EA56084E}" srcOrd="0" destOrd="0" presId="urn:microsoft.com/office/officeart/2005/8/layout/hList6"/>
    <dgm:cxn modelId="{D5AFBA8E-E682-4E17-A378-D80C531D2E55}" type="presOf" srcId="{60A809AC-3EBA-4F79-A8B2-97F444A096D0}" destId="{D3FBF519-C934-4094-A087-E6BB92B6F260}" srcOrd="0" destOrd="0" presId="urn:microsoft.com/office/officeart/2005/8/layout/hList6"/>
    <dgm:cxn modelId="{959A3CA0-5B5D-478B-ACC0-313ED64E9002}" type="presOf" srcId="{1CD60D6A-9935-43CF-9BC9-727ED3B954FE}" destId="{2B5A0819-31F1-4B09-9E68-58FB4D49EBA5}" srcOrd="0" destOrd="0" presId="urn:microsoft.com/office/officeart/2005/8/layout/hList6"/>
    <dgm:cxn modelId="{B78DA2B3-FC4B-4C33-8315-CA8D3CDAA025}" type="presOf" srcId="{46E91143-27BA-46CE-962B-66CC1BCC7E53}" destId="{49C9766F-BD96-4F95-97B7-67437A815ED2}" srcOrd="0" destOrd="0" presId="urn:microsoft.com/office/officeart/2005/8/layout/hList6"/>
    <dgm:cxn modelId="{70B7F7D7-ED17-481A-AE4D-E3654F9B69B2}" srcId="{1047FED2-9405-45B0-88C6-4ED5D1D80099}" destId="{46E91143-27BA-46CE-962B-66CC1BCC7E53}" srcOrd="2" destOrd="0" parTransId="{F7C7FCB0-E09B-49A2-96BC-467CFE203858}" sibTransId="{8C4F2EBE-2203-4876-8F8E-0D5E5D14DCB7}"/>
    <dgm:cxn modelId="{6281FFFC-7EA8-42FD-88D4-E6A1CB07990F}" type="presParOf" srcId="{5A49D4E3-515F-4943-8120-E955EA56084E}" destId="{D3FBF519-C934-4094-A087-E6BB92B6F260}" srcOrd="0" destOrd="0" presId="urn:microsoft.com/office/officeart/2005/8/layout/hList6"/>
    <dgm:cxn modelId="{20ACDDD2-52BB-429C-84B4-C6AD6DD22EFD}" type="presParOf" srcId="{5A49D4E3-515F-4943-8120-E955EA56084E}" destId="{9931ABE8-1D13-44FC-9497-F2D1128D4774}" srcOrd="1" destOrd="0" presId="urn:microsoft.com/office/officeart/2005/8/layout/hList6"/>
    <dgm:cxn modelId="{88C02C59-A259-4FB8-AEF9-1BAE2E8CD8F8}" type="presParOf" srcId="{5A49D4E3-515F-4943-8120-E955EA56084E}" destId="{2B5A0819-31F1-4B09-9E68-58FB4D49EBA5}" srcOrd="2" destOrd="0" presId="urn:microsoft.com/office/officeart/2005/8/layout/hList6"/>
    <dgm:cxn modelId="{76549648-914C-4424-879B-EF22EA6EE599}" type="presParOf" srcId="{5A49D4E3-515F-4943-8120-E955EA56084E}" destId="{D9821D20-2176-4831-9863-8E30093536BF}" srcOrd="3" destOrd="0" presId="urn:microsoft.com/office/officeart/2005/8/layout/hList6"/>
    <dgm:cxn modelId="{F7980529-B0B5-4197-B6D9-A3E5B762B29D}" type="presParOf" srcId="{5A49D4E3-515F-4943-8120-E955EA56084E}" destId="{49C9766F-BD96-4F95-97B7-67437A815ED2}" srcOrd="4" destOrd="0" presId="urn:microsoft.com/office/officeart/2005/8/layout/hList6"/>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BF519-C934-4094-A087-E6BB92B6F260}">
      <dsp:nvSpPr>
        <dsp:cNvPr id="0" name=""/>
        <dsp:cNvSpPr/>
      </dsp:nvSpPr>
      <dsp:spPr>
        <a:xfrm rot="16200000">
          <a:off x="-374230"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kern="1200" dirty="0">
            <a:latin typeface="微软雅黑" panose="020B0503020204020204" pitchFamily="34" charset="-122"/>
            <a:ea typeface="微软雅黑" panose="020B0503020204020204" pitchFamily="34" charset="-122"/>
          </a:endParaRPr>
        </a:p>
      </dsp:txBody>
      <dsp:txXfrm rot="5400000">
        <a:off x="1036" y="688212"/>
        <a:ext cx="2690533" cy="2064639"/>
      </dsp:txXfrm>
    </dsp:sp>
    <dsp:sp modelId="{2B5A0819-31F1-4B09-9E68-58FB4D49EBA5}">
      <dsp:nvSpPr>
        <dsp:cNvPr id="0" name=""/>
        <dsp:cNvSpPr/>
      </dsp:nvSpPr>
      <dsp:spPr>
        <a:xfrm rot="16200000">
          <a:off x="2518092" y="375265"/>
          <a:ext cx="3441065" cy="2690533"/>
        </a:xfrm>
        <a:prstGeom prst="flowChartManualOperation">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kern="1200" dirty="0">
            <a:latin typeface="微软雅黑" panose="020B0503020204020204" pitchFamily="34" charset="-122"/>
            <a:ea typeface="微软雅黑" panose="020B0503020204020204" pitchFamily="34" charset="-122"/>
          </a:endParaRPr>
        </a:p>
      </dsp:txBody>
      <dsp:txXfrm rot="5400000">
        <a:off x="2893358" y="688212"/>
        <a:ext cx="2690533" cy="2064639"/>
      </dsp:txXfrm>
    </dsp:sp>
    <dsp:sp modelId="{49C9766F-BD96-4F95-97B7-67437A815ED2}">
      <dsp:nvSpPr>
        <dsp:cNvPr id="0" name=""/>
        <dsp:cNvSpPr/>
      </dsp:nvSpPr>
      <dsp:spPr>
        <a:xfrm rot="16200000">
          <a:off x="5410415"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kern="1200" dirty="0">
            <a:latin typeface="微软雅黑" panose="020B0503020204020204" pitchFamily="34" charset="-122"/>
            <a:ea typeface="微软雅黑" panose="020B0503020204020204" pitchFamily="34" charset="-122"/>
          </a:endParaRPr>
        </a:p>
      </dsp:txBody>
      <dsp:txXfrm rot="5400000">
        <a:off x="5785681" y="688212"/>
        <a:ext cx="2690533" cy="206463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2024/6/26</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18" Type="http://schemas.openxmlformats.org/officeDocument/2006/relationships/diagramQuickStyle" Target="../diagrams/quickStyle1.xml"/><Relationship Id="rId3" Type="http://schemas.openxmlformats.org/officeDocument/2006/relationships/image" Target="../media/image2.jpg"/><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diagramLayout" Target="../diagrams/layout1.xml"/><Relationship Id="rId2" Type="http://schemas.openxmlformats.org/officeDocument/2006/relationships/notesSlide" Target="../notesSlides/notesSlide1.xml"/><Relationship Id="rId16" Type="http://schemas.openxmlformats.org/officeDocument/2006/relationships/diagramData" Target="../diagrams/data1.xml"/><Relationship Id="rId20" Type="http://schemas.microsoft.com/office/2007/relationships/diagramDrawing" Target="../diagrams/drawing1.xml"/><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emf"/><Relationship Id="rId19" Type="http://schemas.openxmlformats.org/officeDocument/2006/relationships/diagramColors" Target="../diagrams/colors1.xml"/><Relationship Id="rId4" Type="http://schemas.openxmlformats.org/officeDocument/2006/relationships/image" Target="../media/image3.png"/><Relationship Id="rId9" Type="http://schemas.openxmlformats.org/officeDocument/2006/relationships/image" Target="../media/image8.emf"/><Relationship Id="rId1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4DF42F68-A4A8-B4B4-FC8E-6B1534CF1AD2}"/>
              </a:ext>
            </a:extLst>
          </p:cNvPr>
          <p:cNvPicPr>
            <a:picLocks noChangeAspect="1"/>
          </p:cNvPicPr>
          <p:nvPr/>
        </p:nvPicPr>
        <p:blipFill>
          <a:blip r:embed="rId4"/>
          <a:stretch>
            <a:fillRect/>
          </a:stretch>
        </p:blipFill>
        <p:spPr>
          <a:xfrm>
            <a:off x="14454188" y="2696043"/>
            <a:ext cx="381999" cy="72557"/>
          </a:xfrm>
          <a:prstGeom prst="rect">
            <a:avLst/>
          </a:prstGeom>
        </p:spPr>
      </p:pic>
      <p:sp>
        <p:nvSpPr>
          <p:cNvPr id="2" name="文本框 3">
            <a:extLst>
              <a:ext uri="{FF2B5EF4-FFF2-40B4-BE49-F238E27FC236}">
                <a16:creationId xmlns:a16="http://schemas.microsoft.com/office/drawing/2014/main" id="{112AD675-B776-D9B2-20DE-6E5DD2EAEED6}"/>
              </a:ext>
            </a:extLst>
          </p:cNvPr>
          <p:cNvSpPr txBox="1"/>
          <p:nvPr/>
        </p:nvSpPr>
        <p:spPr>
          <a:xfrm>
            <a:off x="1754705" y="3704207"/>
            <a:ext cx="25227588" cy="1938020"/>
          </a:xfrm>
          <a:prstGeom prst="rect">
            <a:avLst/>
          </a:prstGeom>
          <a:noFill/>
        </p:spPr>
        <p:txBody>
          <a:bodyPr wrap="square">
            <a:spAutoFit/>
            <a:scene3d>
              <a:camera prst="orthographicFront"/>
              <a:lightRig rig="threePt" dir="t"/>
            </a:scene3d>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R="0" algn="ctr" defTabSz="914400" fontAlgn="auto">
              <a:lnSpc>
                <a:spcPct val="150000"/>
              </a:lnSpc>
              <a:buClrTx/>
              <a:buSzTx/>
              <a:buFontTx/>
              <a:buNone/>
              <a:defRPr/>
            </a:pPr>
            <a:r>
              <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小小区网络结合动态时分双工的频谱分配机制</a:t>
            </a:r>
          </a:p>
        </p:txBody>
      </p:sp>
      <p:sp>
        <p:nvSpPr>
          <p:cNvPr id="5" name="圆角矩形标注 82">
            <a:extLst>
              <a:ext uri="{FF2B5EF4-FFF2-40B4-BE49-F238E27FC236}">
                <a16:creationId xmlns:a16="http://schemas.microsoft.com/office/drawing/2014/main" id="{53B23957-5781-0B16-F262-00DCCF771473}"/>
              </a:ext>
            </a:extLst>
          </p:cNvPr>
          <p:cNvSpPr/>
          <p:nvPr/>
        </p:nvSpPr>
        <p:spPr>
          <a:xfrm rot="10800000">
            <a:off x="14567217" y="24731729"/>
            <a:ext cx="5731510" cy="615950"/>
          </a:xfrm>
          <a:prstGeom prst="wedgeRoundRectCallout">
            <a:avLst>
              <a:gd name="adj1" fmla="val -15597"/>
              <a:gd name="adj2" fmla="val 83003"/>
              <a:gd name="adj3" fmla="val 16667"/>
            </a:avLst>
          </a:prstGeom>
          <a:gradFill>
            <a:gsLst>
              <a:gs pos="0">
                <a:srgbClr val="7B32B2"/>
              </a:gs>
              <a:gs pos="100000">
                <a:srgbClr val="401A5D"/>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a:p>
        </p:txBody>
      </p:sp>
      <p:sp>
        <p:nvSpPr>
          <p:cNvPr id="10" name="文本框 2">
            <a:extLst>
              <a:ext uri="{FF2B5EF4-FFF2-40B4-BE49-F238E27FC236}">
                <a16:creationId xmlns:a16="http://schemas.microsoft.com/office/drawing/2014/main" id="{E2619A6E-A086-F431-D031-03F72D43C9AC}"/>
              </a:ext>
            </a:extLst>
          </p:cNvPr>
          <p:cNvSpPr txBox="1"/>
          <p:nvPr/>
        </p:nvSpPr>
        <p:spPr>
          <a:xfrm>
            <a:off x="1754705" y="5927003"/>
            <a:ext cx="26072572" cy="92202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刘博           指导教师： 赵峰              专业（领域）：电子与通信工程</a:t>
            </a:r>
          </a:p>
        </p:txBody>
      </p:sp>
      <p:sp>
        <p:nvSpPr>
          <p:cNvPr id="11" name="矩形 10">
            <a:extLst>
              <a:ext uri="{FF2B5EF4-FFF2-40B4-BE49-F238E27FC236}">
                <a16:creationId xmlns:a16="http://schemas.microsoft.com/office/drawing/2014/main" id="{DB49D985-136F-30F1-4340-8873B7681E31}"/>
              </a:ext>
            </a:extLst>
          </p:cNvPr>
          <p:cNvSpPr/>
          <p:nvPr/>
        </p:nvSpPr>
        <p:spPr>
          <a:xfrm>
            <a:off x="1050270"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4" name="矩形 13">
            <a:extLst>
              <a:ext uri="{FF2B5EF4-FFF2-40B4-BE49-F238E27FC236}">
                <a16:creationId xmlns:a16="http://schemas.microsoft.com/office/drawing/2014/main" id="{BBA31CA0-7C44-8641-A699-4D4F47627A23}"/>
              </a:ext>
            </a:extLst>
          </p:cNvPr>
          <p:cNvSpPr/>
          <p:nvPr/>
        </p:nvSpPr>
        <p:spPr>
          <a:xfrm>
            <a:off x="7111708"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5" name="矩形 14">
            <a:extLst>
              <a:ext uri="{FF2B5EF4-FFF2-40B4-BE49-F238E27FC236}">
                <a16:creationId xmlns:a16="http://schemas.microsoft.com/office/drawing/2014/main" id="{E164E1B0-50F1-232B-28DE-2A2B589E3FA6}"/>
              </a:ext>
            </a:extLst>
          </p:cNvPr>
          <p:cNvSpPr/>
          <p:nvPr/>
        </p:nvSpPr>
        <p:spPr>
          <a:xfrm>
            <a:off x="14921307"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6" name="TextBox 63">
            <a:extLst>
              <a:ext uri="{FF2B5EF4-FFF2-40B4-BE49-F238E27FC236}">
                <a16:creationId xmlns:a16="http://schemas.microsoft.com/office/drawing/2014/main" id="{D5233260-3FC7-69D9-B872-8DAD0A65CADC}"/>
              </a:ext>
            </a:extLst>
          </p:cNvPr>
          <p:cNvSpPr txBox="1"/>
          <p:nvPr/>
        </p:nvSpPr>
        <p:spPr>
          <a:xfrm>
            <a:off x="654367" y="32118049"/>
            <a:ext cx="26327735" cy="821690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p>
          <a:p>
            <a:pPr>
              <a:lnSpc>
                <a:spcPct val="150000"/>
              </a:lnSpc>
            </a:pP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1、发表论文：</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571500" indent="-571500">
              <a:lnSpc>
                <a:spcPct val="150000"/>
              </a:lnSpc>
              <a:buFont typeface="Wingdings" panose="05000000000000000000" charset="0"/>
              <a:buChar char="Ø"/>
            </a:pPr>
            <a:r>
              <a:rPr lang="zh-CN" altLang="en-US" sz="4400">
                <a:latin typeface="Times New Roman" panose="02020603050405020304" pitchFamily="18" charset="0"/>
                <a:cs typeface="Times New Roman" panose="02020603050405020304" pitchFamily="18" charset="0"/>
                <a:sym typeface="+mn-ea"/>
              </a:rPr>
              <a:t>A Multi-Greedy Spectrum Auction Algorithm for Cognitive Small Cell Networks，International Journal of Distributed Sensor Networks(SCI，已发表)；</a:t>
            </a:r>
          </a:p>
          <a:p>
            <a:pPr>
              <a:lnSpc>
                <a:spcPct val="150000"/>
              </a:lnSpc>
              <a:buFont typeface="Arial" panose="020B0604020202020204" pitchFamily="34" charset="0"/>
            </a:pPr>
            <a:r>
              <a:rPr lang="en-US" altLang="zh-CN"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、专利：</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一种小小区的频谱拍卖方法 (国家发明专利，已公开)；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一种小小区动态时分双工结合Q学习的上下行子帧配置方法(国家发明专利，已公开)；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一种动态时分双工结合小小区的双系统复(国家发明专利，已公开)。</a:t>
            </a:r>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a:extLst>
              <a:ext uri="{FF2B5EF4-FFF2-40B4-BE49-F238E27FC236}">
                <a16:creationId xmlns:a16="http://schemas.microsoft.com/office/drawing/2014/main" id="{279AA472-348B-7108-DBF0-97396BA4696C}"/>
              </a:ext>
            </a:extLst>
          </p:cNvPr>
          <p:cNvSpPr/>
          <p:nvPr/>
        </p:nvSpPr>
        <p:spPr>
          <a:xfrm flipV="1">
            <a:off x="578802" y="32103444"/>
            <a:ext cx="27246580" cy="76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a:p>
        </p:txBody>
      </p:sp>
      <p:grpSp>
        <p:nvGrpSpPr>
          <p:cNvPr id="18" name="组合 17">
            <a:extLst>
              <a:ext uri="{FF2B5EF4-FFF2-40B4-BE49-F238E27FC236}">
                <a16:creationId xmlns:a16="http://schemas.microsoft.com/office/drawing/2014/main" id="{489C8B98-4F2B-C049-328E-CA3C6D29513D}"/>
              </a:ext>
            </a:extLst>
          </p:cNvPr>
          <p:cNvGrpSpPr/>
          <p:nvPr/>
        </p:nvGrpSpPr>
        <p:grpSpPr>
          <a:xfrm flipH="1">
            <a:off x="-1265873" y="8360158"/>
            <a:ext cx="14513560" cy="10204449"/>
            <a:chOff x="1381454" y="1857787"/>
            <a:chExt cx="1835923" cy="3640382"/>
          </a:xfrm>
        </p:grpSpPr>
        <p:sp>
          <p:nvSpPr>
            <p:cNvPr id="81" name="直角三角形 69">
              <a:extLst>
                <a:ext uri="{FF2B5EF4-FFF2-40B4-BE49-F238E27FC236}">
                  <a16:creationId xmlns:a16="http://schemas.microsoft.com/office/drawing/2014/main" id="{5ECA5B16-ACB8-3B35-28B4-E2C53350B80D}"/>
                </a:ext>
              </a:extLst>
            </p:cNvPr>
            <p:cNvSpPr/>
            <p:nvPr/>
          </p:nvSpPr>
          <p:spPr>
            <a:xfrm flipH="1" flipV="1">
              <a:off x="1381454" y="5228865"/>
              <a:ext cx="1835923" cy="26930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2" name="矩形 81">
              <a:extLst>
                <a:ext uri="{FF2B5EF4-FFF2-40B4-BE49-F238E27FC236}">
                  <a16:creationId xmlns:a16="http://schemas.microsoft.com/office/drawing/2014/main" id="{C50522D1-08D1-9636-7AC2-3AA4D94663F8}"/>
                </a:ext>
              </a:extLst>
            </p:cNvPr>
            <p:cNvSpPr/>
            <p:nvPr/>
          </p:nvSpPr>
          <p:spPr>
            <a:xfrm>
              <a:off x="1381454" y="1857787"/>
              <a:ext cx="1648478" cy="3374531"/>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3" name="矩形 82">
              <a:extLst>
                <a:ext uri="{FF2B5EF4-FFF2-40B4-BE49-F238E27FC236}">
                  <a16:creationId xmlns:a16="http://schemas.microsoft.com/office/drawing/2014/main" id="{9E7436E9-B6B9-A58D-EC59-78B6C85DBAEF}"/>
                </a:ext>
              </a:extLst>
            </p:cNvPr>
            <p:cNvSpPr/>
            <p:nvPr/>
          </p:nvSpPr>
          <p:spPr>
            <a:xfrm>
              <a:off x="1381454" y="1857787"/>
              <a:ext cx="1648443" cy="428600"/>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0" name="文本框 12">
            <a:extLst>
              <a:ext uri="{FF2B5EF4-FFF2-40B4-BE49-F238E27FC236}">
                <a16:creationId xmlns:a16="http://schemas.microsoft.com/office/drawing/2014/main" id="{51729B1D-8330-EF7F-9B07-A287917DCB66}"/>
              </a:ext>
            </a:extLst>
          </p:cNvPr>
          <p:cNvSpPr txBox="1"/>
          <p:nvPr/>
        </p:nvSpPr>
        <p:spPr>
          <a:xfrm>
            <a:off x="1296035" y="8604634"/>
            <a:ext cx="13695362" cy="829945"/>
          </a:xfrm>
          <a:prstGeom prst="rect">
            <a:avLst/>
          </a:prstGeom>
          <a:noFill/>
          <a:ln w="9525">
            <a:noFill/>
          </a:ln>
        </p:spPr>
        <p:txBody>
          <a:bodyPr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背景介绍</a:t>
            </a:r>
          </a:p>
        </p:txBody>
      </p:sp>
      <p:pic>
        <p:nvPicPr>
          <p:cNvPr id="21" name="图片 20">
            <a:extLst>
              <a:ext uri="{FF2B5EF4-FFF2-40B4-BE49-F238E27FC236}">
                <a16:creationId xmlns:a16="http://schemas.microsoft.com/office/drawing/2014/main" id="{C4EDBBC0-9191-1526-2FFE-C0DB675FA1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597" y="8604634"/>
            <a:ext cx="956310" cy="956310"/>
          </a:xfrm>
          <a:prstGeom prst="rect">
            <a:avLst/>
          </a:prstGeom>
        </p:spPr>
      </p:pic>
      <p:grpSp>
        <p:nvGrpSpPr>
          <p:cNvPr id="23" name="组合 22">
            <a:extLst>
              <a:ext uri="{FF2B5EF4-FFF2-40B4-BE49-F238E27FC236}">
                <a16:creationId xmlns:a16="http://schemas.microsoft.com/office/drawing/2014/main" id="{DBA48D41-029D-EAD7-7359-1709DE992D51}"/>
              </a:ext>
            </a:extLst>
          </p:cNvPr>
          <p:cNvGrpSpPr/>
          <p:nvPr/>
        </p:nvGrpSpPr>
        <p:grpSpPr>
          <a:xfrm>
            <a:off x="58737" y="18312517"/>
            <a:ext cx="14691995" cy="6113784"/>
            <a:chOff x="3952149" y="1857787"/>
            <a:chExt cx="1867179" cy="3640382"/>
          </a:xfrm>
        </p:grpSpPr>
        <p:sp>
          <p:nvSpPr>
            <p:cNvPr id="78" name="直角三角形 69">
              <a:extLst>
                <a:ext uri="{FF2B5EF4-FFF2-40B4-BE49-F238E27FC236}">
                  <a16:creationId xmlns:a16="http://schemas.microsoft.com/office/drawing/2014/main" id="{34365D20-980B-0FEB-315C-DFC4FAF7EE5A}"/>
                </a:ext>
              </a:extLst>
            </p:cNvPr>
            <p:cNvSpPr/>
            <p:nvPr/>
          </p:nvSpPr>
          <p:spPr>
            <a:xfrm flipH="1" flipV="1">
              <a:off x="3954489" y="5238509"/>
              <a:ext cx="1864839" cy="259660"/>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9" name="矩形 78">
              <a:extLst>
                <a:ext uri="{FF2B5EF4-FFF2-40B4-BE49-F238E27FC236}">
                  <a16:creationId xmlns:a16="http://schemas.microsoft.com/office/drawing/2014/main" id="{3A10E633-0E48-CF8E-A028-E15043EA1D67}"/>
                </a:ext>
              </a:extLst>
            </p:cNvPr>
            <p:cNvSpPr/>
            <p:nvPr/>
          </p:nvSpPr>
          <p:spPr>
            <a:xfrm>
              <a:off x="3955379" y="1857787"/>
              <a:ext cx="1648481" cy="337507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0" name="矩形 79">
              <a:extLst>
                <a:ext uri="{FF2B5EF4-FFF2-40B4-BE49-F238E27FC236}">
                  <a16:creationId xmlns:a16="http://schemas.microsoft.com/office/drawing/2014/main" id="{4F237393-16C3-43A8-C139-D22933A9945B}"/>
                </a:ext>
              </a:extLst>
            </p:cNvPr>
            <p:cNvSpPr/>
            <p:nvPr/>
          </p:nvSpPr>
          <p:spPr>
            <a:xfrm>
              <a:off x="3952149" y="1857787"/>
              <a:ext cx="1648480" cy="712036"/>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4" name="文本框 12">
            <a:extLst>
              <a:ext uri="{FF2B5EF4-FFF2-40B4-BE49-F238E27FC236}">
                <a16:creationId xmlns:a16="http://schemas.microsoft.com/office/drawing/2014/main" id="{B45BD292-80C5-EF4A-3528-B62764317F7E}"/>
              </a:ext>
            </a:extLst>
          </p:cNvPr>
          <p:cNvSpPr txBox="1"/>
          <p:nvPr/>
        </p:nvSpPr>
        <p:spPr>
          <a:xfrm>
            <a:off x="1296035" y="18429989"/>
            <a:ext cx="13695362"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主要工作及创新性</a:t>
            </a:r>
          </a:p>
        </p:txBody>
      </p:sp>
      <p:sp>
        <p:nvSpPr>
          <p:cNvPr id="25" name="Freeform 103">
            <a:extLst>
              <a:ext uri="{FF2B5EF4-FFF2-40B4-BE49-F238E27FC236}">
                <a16:creationId xmlns:a16="http://schemas.microsoft.com/office/drawing/2014/main" id="{50DA2FDE-915B-DF4F-1774-6EFB0AA23687}"/>
              </a:ext>
            </a:extLst>
          </p:cNvPr>
          <p:cNvSpPr>
            <a:spLocks noChangeAspect="1" noEditPoints="1"/>
          </p:cNvSpPr>
          <p:nvPr/>
        </p:nvSpPr>
        <p:spPr bwMode="auto">
          <a:xfrm>
            <a:off x="462597" y="18429989"/>
            <a:ext cx="833755" cy="775970"/>
          </a:xfrm>
          <a:custGeom>
            <a:avLst/>
            <a:gdLst>
              <a:gd name="T0" fmla="*/ 48 w 120"/>
              <a:gd name="T1" fmla="*/ 63 h 112"/>
              <a:gd name="T2" fmla="*/ 52 w 120"/>
              <a:gd name="T3" fmla="*/ 59 h 112"/>
              <a:gd name="T4" fmla="*/ 67 w 120"/>
              <a:gd name="T5" fmla="*/ 59 h 112"/>
              <a:gd name="T6" fmla="*/ 70 w 120"/>
              <a:gd name="T7" fmla="*/ 63 h 112"/>
              <a:gd name="T8" fmla="*/ 70 w 120"/>
              <a:gd name="T9" fmla="*/ 68 h 112"/>
              <a:gd name="T10" fmla="*/ 67 w 120"/>
              <a:gd name="T11" fmla="*/ 72 h 112"/>
              <a:gd name="T12" fmla="*/ 52 w 120"/>
              <a:gd name="T13" fmla="*/ 72 h 112"/>
              <a:gd name="T14" fmla="*/ 48 w 120"/>
              <a:gd name="T15" fmla="*/ 68 h 112"/>
              <a:gd name="T16" fmla="*/ 48 w 120"/>
              <a:gd name="T17" fmla="*/ 63 h 112"/>
              <a:gd name="T18" fmla="*/ 35 w 120"/>
              <a:gd name="T19" fmla="*/ 20 h 112"/>
              <a:gd name="T20" fmla="*/ 4 w 120"/>
              <a:gd name="T21" fmla="*/ 20 h 112"/>
              <a:gd name="T22" fmla="*/ 0 w 120"/>
              <a:gd name="T23" fmla="*/ 26 h 112"/>
              <a:gd name="T24" fmla="*/ 0 w 120"/>
              <a:gd name="T25" fmla="*/ 46 h 112"/>
              <a:gd name="T26" fmla="*/ 37 w 120"/>
              <a:gd name="T27" fmla="*/ 61 h 112"/>
              <a:gd name="T28" fmla="*/ 42 w 120"/>
              <a:gd name="T29" fmla="*/ 61 h 112"/>
              <a:gd name="T30" fmla="*/ 42 w 120"/>
              <a:gd name="T31" fmla="*/ 57 h 112"/>
              <a:gd name="T32" fmla="*/ 46 w 120"/>
              <a:gd name="T33" fmla="*/ 54 h 112"/>
              <a:gd name="T34" fmla="*/ 70 w 120"/>
              <a:gd name="T35" fmla="*/ 54 h 112"/>
              <a:gd name="T36" fmla="*/ 76 w 120"/>
              <a:gd name="T37" fmla="*/ 57 h 112"/>
              <a:gd name="T38" fmla="*/ 76 w 120"/>
              <a:gd name="T39" fmla="*/ 61 h 112"/>
              <a:gd name="T40" fmla="*/ 82 w 120"/>
              <a:gd name="T41" fmla="*/ 61 h 112"/>
              <a:gd name="T42" fmla="*/ 119 w 120"/>
              <a:gd name="T43" fmla="*/ 46 h 112"/>
              <a:gd name="T44" fmla="*/ 119 w 120"/>
              <a:gd name="T45" fmla="*/ 25 h 112"/>
              <a:gd name="T46" fmla="*/ 115 w 120"/>
              <a:gd name="T47" fmla="*/ 20 h 112"/>
              <a:gd name="T48" fmla="*/ 83 w 120"/>
              <a:gd name="T49" fmla="*/ 20 h 112"/>
              <a:gd name="T50" fmla="*/ 35 w 120"/>
              <a:gd name="T51" fmla="*/ 20 h 112"/>
              <a:gd name="T52" fmla="*/ 74 w 120"/>
              <a:gd name="T53" fmla="*/ 20 h 112"/>
              <a:gd name="T54" fmla="*/ 74 w 120"/>
              <a:gd name="T55" fmla="*/ 13 h 112"/>
              <a:gd name="T56" fmla="*/ 72 w 120"/>
              <a:gd name="T57" fmla="*/ 9 h 112"/>
              <a:gd name="T58" fmla="*/ 47 w 120"/>
              <a:gd name="T59" fmla="*/ 9 h 112"/>
              <a:gd name="T60" fmla="*/ 44 w 120"/>
              <a:gd name="T61" fmla="*/ 13 h 112"/>
              <a:gd name="T62" fmla="*/ 44 w 120"/>
              <a:gd name="T63" fmla="*/ 20 h 112"/>
              <a:gd name="T64" fmla="*/ 35 w 120"/>
              <a:gd name="T65" fmla="*/ 20 h 112"/>
              <a:gd name="T66" fmla="*/ 35 w 120"/>
              <a:gd name="T67" fmla="*/ 7 h 112"/>
              <a:gd name="T68" fmla="*/ 41 w 120"/>
              <a:gd name="T69" fmla="*/ 1 h 112"/>
              <a:gd name="T70" fmla="*/ 77 w 120"/>
              <a:gd name="T71" fmla="*/ 1 h 112"/>
              <a:gd name="T72" fmla="*/ 84 w 120"/>
              <a:gd name="T73" fmla="*/ 7 h 112"/>
              <a:gd name="T74" fmla="*/ 83 w 120"/>
              <a:gd name="T75" fmla="*/ 20 h 112"/>
              <a:gd name="T76" fmla="*/ 74 w 120"/>
              <a:gd name="T77" fmla="*/ 20 h 112"/>
              <a:gd name="T78" fmla="*/ 119 w 120"/>
              <a:gd name="T79" fmla="*/ 50 h 112"/>
              <a:gd name="T80" fmla="*/ 119 w 120"/>
              <a:gd name="T81" fmla="*/ 105 h 112"/>
              <a:gd name="T82" fmla="*/ 113 w 120"/>
              <a:gd name="T83" fmla="*/ 111 h 112"/>
              <a:gd name="T84" fmla="*/ 5 w 120"/>
              <a:gd name="T85" fmla="*/ 111 h 112"/>
              <a:gd name="T86" fmla="*/ 0 w 120"/>
              <a:gd name="T87" fmla="*/ 106 h 112"/>
              <a:gd name="T88" fmla="*/ 0 w 120"/>
              <a:gd name="T89" fmla="*/ 50 h 112"/>
              <a:gd name="T90" fmla="*/ 43 w 120"/>
              <a:gd name="T91" fmla="*/ 67 h 112"/>
              <a:gd name="T92" fmla="*/ 43 w 120"/>
              <a:gd name="T93" fmla="*/ 72 h 112"/>
              <a:gd name="T94" fmla="*/ 48 w 120"/>
              <a:gd name="T95" fmla="*/ 78 h 112"/>
              <a:gd name="T96" fmla="*/ 70 w 120"/>
              <a:gd name="T97" fmla="*/ 78 h 112"/>
              <a:gd name="T98" fmla="*/ 76 w 120"/>
              <a:gd name="T99" fmla="*/ 72 h 112"/>
              <a:gd name="T100" fmla="*/ 76 w 120"/>
              <a:gd name="T101" fmla="*/ 67 h 112"/>
              <a:gd name="T102" fmla="*/ 119 w 120"/>
              <a:gd name="T103" fmla="*/ 50 h 112"/>
              <a:gd name="T104" fmla="*/ 119 w 120"/>
              <a:gd name="T105" fmla="*/ 50 h 112"/>
              <a:gd name="T106" fmla="*/ 119 w 120"/>
              <a:gd name="T107"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2">
                <a:moveTo>
                  <a:pt x="48" y="63"/>
                </a:moveTo>
                <a:cubicBezTo>
                  <a:pt x="48" y="63"/>
                  <a:pt x="47" y="59"/>
                  <a:pt x="52" y="59"/>
                </a:cubicBezTo>
                <a:cubicBezTo>
                  <a:pt x="67" y="59"/>
                  <a:pt x="67" y="59"/>
                  <a:pt x="67" y="59"/>
                </a:cubicBezTo>
                <a:cubicBezTo>
                  <a:pt x="67" y="59"/>
                  <a:pt x="70" y="59"/>
                  <a:pt x="70" y="63"/>
                </a:cubicBezTo>
                <a:cubicBezTo>
                  <a:pt x="70" y="68"/>
                  <a:pt x="70" y="68"/>
                  <a:pt x="70" y="68"/>
                </a:cubicBezTo>
                <a:cubicBezTo>
                  <a:pt x="70" y="68"/>
                  <a:pt x="71" y="72"/>
                  <a:pt x="67" y="72"/>
                </a:cubicBezTo>
                <a:cubicBezTo>
                  <a:pt x="52" y="72"/>
                  <a:pt x="52" y="72"/>
                  <a:pt x="52" y="72"/>
                </a:cubicBezTo>
                <a:cubicBezTo>
                  <a:pt x="52" y="72"/>
                  <a:pt x="48" y="74"/>
                  <a:pt x="48" y="68"/>
                </a:cubicBezTo>
                <a:cubicBezTo>
                  <a:pt x="48" y="63"/>
                  <a:pt x="48" y="63"/>
                  <a:pt x="48" y="63"/>
                </a:cubicBezTo>
                <a:close/>
                <a:moveTo>
                  <a:pt x="35" y="20"/>
                </a:moveTo>
                <a:cubicBezTo>
                  <a:pt x="4" y="20"/>
                  <a:pt x="4" y="20"/>
                  <a:pt x="4" y="20"/>
                </a:cubicBezTo>
                <a:cubicBezTo>
                  <a:pt x="4" y="20"/>
                  <a:pt x="0" y="19"/>
                  <a:pt x="0" y="26"/>
                </a:cubicBezTo>
                <a:cubicBezTo>
                  <a:pt x="0" y="46"/>
                  <a:pt x="0" y="46"/>
                  <a:pt x="0" y="46"/>
                </a:cubicBezTo>
                <a:cubicBezTo>
                  <a:pt x="37" y="61"/>
                  <a:pt x="37" y="61"/>
                  <a:pt x="37" y="61"/>
                </a:cubicBezTo>
                <a:cubicBezTo>
                  <a:pt x="42" y="61"/>
                  <a:pt x="42" y="61"/>
                  <a:pt x="42" y="61"/>
                </a:cubicBezTo>
                <a:cubicBezTo>
                  <a:pt x="42" y="57"/>
                  <a:pt x="42" y="57"/>
                  <a:pt x="42" y="57"/>
                </a:cubicBezTo>
                <a:cubicBezTo>
                  <a:pt x="42" y="57"/>
                  <a:pt x="43" y="54"/>
                  <a:pt x="46" y="54"/>
                </a:cubicBezTo>
                <a:cubicBezTo>
                  <a:pt x="70" y="54"/>
                  <a:pt x="70" y="54"/>
                  <a:pt x="70" y="54"/>
                </a:cubicBezTo>
                <a:cubicBezTo>
                  <a:pt x="70" y="54"/>
                  <a:pt x="76" y="53"/>
                  <a:pt x="76" y="57"/>
                </a:cubicBezTo>
                <a:cubicBezTo>
                  <a:pt x="76" y="61"/>
                  <a:pt x="76" y="61"/>
                  <a:pt x="76" y="61"/>
                </a:cubicBezTo>
                <a:cubicBezTo>
                  <a:pt x="82" y="61"/>
                  <a:pt x="82" y="61"/>
                  <a:pt x="82" y="61"/>
                </a:cubicBezTo>
                <a:cubicBezTo>
                  <a:pt x="119" y="46"/>
                  <a:pt x="119" y="46"/>
                  <a:pt x="119" y="46"/>
                </a:cubicBezTo>
                <a:cubicBezTo>
                  <a:pt x="119" y="25"/>
                  <a:pt x="119" y="25"/>
                  <a:pt x="119" y="25"/>
                </a:cubicBezTo>
                <a:cubicBezTo>
                  <a:pt x="119" y="25"/>
                  <a:pt x="120" y="20"/>
                  <a:pt x="115" y="20"/>
                </a:cubicBezTo>
                <a:cubicBezTo>
                  <a:pt x="83" y="20"/>
                  <a:pt x="83" y="20"/>
                  <a:pt x="83" y="20"/>
                </a:cubicBezTo>
                <a:cubicBezTo>
                  <a:pt x="35" y="20"/>
                  <a:pt x="35" y="20"/>
                  <a:pt x="35" y="20"/>
                </a:cubicBezTo>
                <a:close/>
                <a:moveTo>
                  <a:pt x="74" y="20"/>
                </a:moveTo>
                <a:cubicBezTo>
                  <a:pt x="74" y="13"/>
                  <a:pt x="74" y="13"/>
                  <a:pt x="74" y="13"/>
                </a:cubicBezTo>
                <a:cubicBezTo>
                  <a:pt x="74" y="13"/>
                  <a:pt x="75" y="9"/>
                  <a:pt x="72" y="9"/>
                </a:cubicBezTo>
                <a:cubicBezTo>
                  <a:pt x="47" y="9"/>
                  <a:pt x="47" y="9"/>
                  <a:pt x="47" y="9"/>
                </a:cubicBezTo>
                <a:cubicBezTo>
                  <a:pt x="47" y="9"/>
                  <a:pt x="44" y="9"/>
                  <a:pt x="44" y="13"/>
                </a:cubicBezTo>
                <a:cubicBezTo>
                  <a:pt x="44" y="20"/>
                  <a:pt x="44" y="20"/>
                  <a:pt x="44" y="20"/>
                </a:cubicBezTo>
                <a:cubicBezTo>
                  <a:pt x="35" y="20"/>
                  <a:pt x="35" y="20"/>
                  <a:pt x="35" y="20"/>
                </a:cubicBezTo>
                <a:cubicBezTo>
                  <a:pt x="35" y="7"/>
                  <a:pt x="35" y="7"/>
                  <a:pt x="35" y="7"/>
                </a:cubicBezTo>
                <a:cubicBezTo>
                  <a:pt x="35" y="7"/>
                  <a:pt x="35" y="2"/>
                  <a:pt x="41" y="1"/>
                </a:cubicBezTo>
                <a:cubicBezTo>
                  <a:pt x="77" y="1"/>
                  <a:pt x="77" y="1"/>
                  <a:pt x="77" y="1"/>
                </a:cubicBezTo>
                <a:cubicBezTo>
                  <a:pt x="77" y="1"/>
                  <a:pt x="84" y="0"/>
                  <a:pt x="84" y="7"/>
                </a:cubicBezTo>
                <a:cubicBezTo>
                  <a:pt x="83" y="20"/>
                  <a:pt x="83" y="20"/>
                  <a:pt x="83" y="20"/>
                </a:cubicBezTo>
                <a:cubicBezTo>
                  <a:pt x="74" y="20"/>
                  <a:pt x="74" y="20"/>
                  <a:pt x="74" y="20"/>
                </a:cubicBezTo>
                <a:close/>
                <a:moveTo>
                  <a:pt x="119" y="50"/>
                </a:moveTo>
                <a:cubicBezTo>
                  <a:pt x="119" y="105"/>
                  <a:pt x="119" y="105"/>
                  <a:pt x="119" y="105"/>
                </a:cubicBezTo>
                <a:cubicBezTo>
                  <a:pt x="119" y="105"/>
                  <a:pt x="119" y="111"/>
                  <a:pt x="113" y="111"/>
                </a:cubicBezTo>
                <a:cubicBezTo>
                  <a:pt x="5" y="111"/>
                  <a:pt x="5" y="111"/>
                  <a:pt x="5" y="111"/>
                </a:cubicBezTo>
                <a:cubicBezTo>
                  <a:pt x="5" y="111"/>
                  <a:pt x="0" y="112"/>
                  <a:pt x="0" y="106"/>
                </a:cubicBezTo>
                <a:cubicBezTo>
                  <a:pt x="0" y="50"/>
                  <a:pt x="0" y="50"/>
                  <a:pt x="0" y="50"/>
                </a:cubicBezTo>
                <a:cubicBezTo>
                  <a:pt x="43" y="67"/>
                  <a:pt x="43" y="67"/>
                  <a:pt x="43" y="67"/>
                </a:cubicBezTo>
                <a:cubicBezTo>
                  <a:pt x="43" y="72"/>
                  <a:pt x="43" y="72"/>
                  <a:pt x="43" y="72"/>
                </a:cubicBezTo>
                <a:cubicBezTo>
                  <a:pt x="43" y="72"/>
                  <a:pt x="43" y="78"/>
                  <a:pt x="48" y="78"/>
                </a:cubicBezTo>
                <a:cubicBezTo>
                  <a:pt x="70" y="78"/>
                  <a:pt x="70" y="78"/>
                  <a:pt x="70" y="78"/>
                </a:cubicBezTo>
                <a:cubicBezTo>
                  <a:pt x="70" y="78"/>
                  <a:pt x="76" y="78"/>
                  <a:pt x="76" y="72"/>
                </a:cubicBezTo>
                <a:cubicBezTo>
                  <a:pt x="76" y="67"/>
                  <a:pt x="76" y="67"/>
                  <a:pt x="76" y="67"/>
                </a:cubicBezTo>
                <a:cubicBezTo>
                  <a:pt x="119" y="50"/>
                  <a:pt x="119" y="50"/>
                  <a:pt x="119" y="50"/>
                </a:cubicBezTo>
                <a:close/>
                <a:moveTo>
                  <a:pt x="119" y="50"/>
                </a:moveTo>
                <a:cubicBezTo>
                  <a:pt x="119" y="50"/>
                  <a:pt x="119" y="50"/>
                  <a:pt x="119" y="50"/>
                </a:cubicBezTo>
              </a:path>
            </a:pathLst>
          </a:custGeom>
          <a:solidFill>
            <a:srgbClr val="7030A0"/>
          </a:solidFill>
          <a:ln>
            <a:noFill/>
          </a:ln>
        </p:spPr>
        <p:txBody>
          <a:bodyPr/>
          <a:lstStyle/>
          <a:p>
            <a:endParaRPr lang="zh-CN" altLang="en-US"/>
          </a:p>
        </p:txBody>
      </p:sp>
      <p:sp>
        <p:nvSpPr>
          <p:cNvPr id="26" name="文本框 30">
            <a:extLst>
              <a:ext uri="{FF2B5EF4-FFF2-40B4-BE49-F238E27FC236}">
                <a16:creationId xmlns:a16="http://schemas.microsoft.com/office/drawing/2014/main" id="{61C73534-D5B4-45E0-BEBA-319EC9BE20D9}"/>
              </a:ext>
            </a:extLst>
          </p:cNvPr>
          <p:cNvSpPr txBox="1"/>
          <p:nvPr/>
        </p:nvSpPr>
        <p:spPr>
          <a:xfrm>
            <a:off x="332422" y="9560944"/>
            <a:ext cx="13453745" cy="784733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研究对象：小小区网络中的频谱资源分配；</a:t>
            </a:r>
            <a:endParaRPr lang="en-US" altLang="zh-CN"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研究方法：利用拍卖理论和动态时分双工技术研究小小区网络中的频谱资源分配；</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研究目标：</a:t>
            </a:r>
            <a:endParaRPr lang="zh-CN" altLang="en-US"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建立动态的频谱分配方法；</a:t>
            </a:r>
            <a:endParaRPr lang="zh-CN" altLang="en-US"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提高小小区网络中的频谱分配效率；</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提升小小区网络吞吐量。</a:t>
            </a:r>
          </a:p>
        </p:txBody>
      </p:sp>
      <p:grpSp>
        <p:nvGrpSpPr>
          <p:cNvPr id="27" name="组合 26">
            <a:extLst>
              <a:ext uri="{FF2B5EF4-FFF2-40B4-BE49-F238E27FC236}">
                <a16:creationId xmlns:a16="http://schemas.microsoft.com/office/drawing/2014/main" id="{A1F396C7-5E0B-1A78-D2DD-2CC055045E0D}"/>
              </a:ext>
            </a:extLst>
          </p:cNvPr>
          <p:cNvGrpSpPr/>
          <p:nvPr/>
        </p:nvGrpSpPr>
        <p:grpSpPr>
          <a:xfrm>
            <a:off x="332422" y="24731094"/>
            <a:ext cx="12839065" cy="7372350"/>
            <a:chOff x="3955321" y="1857787"/>
            <a:chExt cx="1648460" cy="3374952"/>
          </a:xfrm>
        </p:grpSpPr>
        <p:sp>
          <p:nvSpPr>
            <p:cNvPr id="76" name="矩形 75">
              <a:extLst>
                <a:ext uri="{FF2B5EF4-FFF2-40B4-BE49-F238E27FC236}">
                  <a16:creationId xmlns:a16="http://schemas.microsoft.com/office/drawing/2014/main" id="{ADF24458-225E-B9EC-779F-301368FA4053}"/>
                </a:ext>
              </a:extLst>
            </p:cNvPr>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7" name="矩形 76">
              <a:extLst>
                <a:ext uri="{FF2B5EF4-FFF2-40B4-BE49-F238E27FC236}">
                  <a16:creationId xmlns:a16="http://schemas.microsoft.com/office/drawing/2014/main" id="{6434A36D-2E12-D0F7-08D9-AF7F5F2988D2}"/>
                </a:ext>
              </a:extLst>
            </p:cNvPr>
            <p:cNvSpPr/>
            <p:nvPr/>
          </p:nvSpPr>
          <p:spPr>
            <a:xfrm>
              <a:off x="3955321" y="1857787"/>
              <a:ext cx="1648460" cy="57412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组合 27">
            <a:extLst>
              <a:ext uri="{FF2B5EF4-FFF2-40B4-BE49-F238E27FC236}">
                <a16:creationId xmlns:a16="http://schemas.microsoft.com/office/drawing/2014/main" id="{D6B76C51-C974-4B7E-9B25-ECECA4B0190C}"/>
              </a:ext>
            </a:extLst>
          </p:cNvPr>
          <p:cNvGrpSpPr/>
          <p:nvPr/>
        </p:nvGrpSpPr>
        <p:grpSpPr>
          <a:xfrm>
            <a:off x="13786802" y="8360159"/>
            <a:ext cx="14433550" cy="10204450"/>
            <a:chOff x="3955321" y="1857787"/>
            <a:chExt cx="1648460" cy="3374952"/>
          </a:xfrm>
        </p:grpSpPr>
        <p:sp>
          <p:nvSpPr>
            <p:cNvPr id="74" name="矩形 73">
              <a:extLst>
                <a:ext uri="{FF2B5EF4-FFF2-40B4-BE49-F238E27FC236}">
                  <a16:creationId xmlns:a16="http://schemas.microsoft.com/office/drawing/2014/main" id="{638F1A4C-C368-2C28-83E3-A0D15B9C5A5C}"/>
                </a:ext>
              </a:extLst>
            </p:cNvPr>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5" name="矩形 74">
              <a:extLst>
                <a:ext uri="{FF2B5EF4-FFF2-40B4-BE49-F238E27FC236}">
                  <a16:creationId xmlns:a16="http://schemas.microsoft.com/office/drawing/2014/main" id="{820FF9F9-FDD8-2E18-A6B7-88EC11B7FA02}"/>
                </a:ext>
              </a:extLst>
            </p:cNvPr>
            <p:cNvSpPr/>
            <p:nvPr/>
          </p:nvSpPr>
          <p:spPr>
            <a:xfrm>
              <a:off x="3955321" y="1857787"/>
              <a:ext cx="1648460" cy="397140"/>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9" name="文本框 12">
            <a:extLst>
              <a:ext uri="{FF2B5EF4-FFF2-40B4-BE49-F238E27FC236}">
                <a16:creationId xmlns:a16="http://schemas.microsoft.com/office/drawing/2014/main" id="{54ECACB8-987A-6EF6-A38E-9CE1CFC81D5C}"/>
              </a:ext>
            </a:extLst>
          </p:cNvPr>
          <p:cNvSpPr txBox="1"/>
          <p:nvPr/>
        </p:nvSpPr>
        <p:spPr>
          <a:xfrm>
            <a:off x="15113635" y="8545579"/>
            <a:ext cx="13695362" cy="829945"/>
          </a:xfrm>
          <a:prstGeom prst="rect">
            <a:avLst/>
          </a:prstGeom>
          <a:noFill/>
          <a:ln w="9525">
            <a:noFill/>
          </a:ln>
        </p:spPr>
        <p:txBody>
          <a:bodyPr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系统模型</a:t>
            </a:r>
          </a:p>
        </p:txBody>
      </p:sp>
      <p:grpSp>
        <p:nvGrpSpPr>
          <p:cNvPr id="30" name="Group 31">
            <a:extLst>
              <a:ext uri="{FF2B5EF4-FFF2-40B4-BE49-F238E27FC236}">
                <a16:creationId xmlns:a16="http://schemas.microsoft.com/office/drawing/2014/main" id="{9AA60BEA-4F05-116F-AD94-B0B873C9EF70}"/>
              </a:ext>
            </a:extLst>
          </p:cNvPr>
          <p:cNvGrpSpPr>
            <a:grpSpLocks noChangeAspect="1"/>
          </p:cNvGrpSpPr>
          <p:nvPr/>
        </p:nvGrpSpPr>
        <p:grpSpPr bwMode="auto">
          <a:xfrm>
            <a:off x="14404762" y="8463189"/>
            <a:ext cx="709566" cy="912855"/>
            <a:chOff x="5177" y="1058"/>
            <a:chExt cx="363" cy="467"/>
          </a:xfrm>
          <a:solidFill>
            <a:schemeClr val="bg1"/>
          </a:solidFill>
          <a:effectLst/>
        </p:grpSpPr>
        <p:sp>
          <p:nvSpPr>
            <p:cNvPr id="70" name="Freeform 32">
              <a:extLst>
                <a:ext uri="{FF2B5EF4-FFF2-40B4-BE49-F238E27FC236}">
                  <a16:creationId xmlns:a16="http://schemas.microsoft.com/office/drawing/2014/main" id="{AA406A20-F1B5-6759-93E3-EB3680869B81}"/>
                </a:ext>
              </a:extLst>
            </p:cNvPr>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1" name="Oval 33">
              <a:extLst>
                <a:ext uri="{FF2B5EF4-FFF2-40B4-BE49-F238E27FC236}">
                  <a16:creationId xmlns:a16="http://schemas.microsoft.com/office/drawing/2014/main" id="{472E7AD2-A697-B7BA-9E74-4C8E75531EFD}"/>
                </a:ext>
              </a:extLst>
            </p:cNvPr>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2" name="Freeform 34">
              <a:extLst>
                <a:ext uri="{FF2B5EF4-FFF2-40B4-BE49-F238E27FC236}">
                  <a16:creationId xmlns:a16="http://schemas.microsoft.com/office/drawing/2014/main" id="{A53268E2-6D74-25EC-47F6-7EC40D075C07}"/>
                </a:ext>
              </a:extLst>
            </p:cNvPr>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3" name="Freeform 35">
              <a:extLst>
                <a:ext uri="{FF2B5EF4-FFF2-40B4-BE49-F238E27FC236}">
                  <a16:creationId xmlns:a16="http://schemas.microsoft.com/office/drawing/2014/main" id="{478EFE2C-8AA4-DF80-64DB-DFEBA3E5F6BF}"/>
                </a:ext>
              </a:extLst>
            </p:cNvPr>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pic>
        <p:nvPicPr>
          <p:cNvPr id="31" name="图片 30">
            <a:extLst>
              <a:ext uri="{FF2B5EF4-FFF2-40B4-BE49-F238E27FC236}">
                <a16:creationId xmlns:a16="http://schemas.microsoft.com/office/drawing/2014/main" id="{6196CECD-47AE-6945-9335-2329728CB38B}"/>
              </a:ext>
            </a:extLst>
          </p:cNvPr>
          <p:cNvPicPr/>
          <p:nvPr/>
        </p:nvPicPr>
        <p:blipFill>
          <a:blip r:embed="rId6"/>
          <a:stretch>
            <a:fillRect/>
          </a:stretch>
        </p:blipFill>
        <p:spPr>
          <a:xfrm>
            <a:off x="13516927" y="10575039"/>
            <a:ext cx="7827645" cy="6833235"/>
          </a:xfrm>
          <a:prstGeom prst="rect">
            <a:avLst/>
          </a:prstGeom>
          <a:noFill/>
          <a:ln w="38100">
            <a:noFill/>
            <a:miter/>
          </a:ln>
        </p:spPr>
      </p:pic>
      <p:pic>
        <p:nvPicPr>
          <p:cNvPr id="32" name="图片 31">
            <a:extLst>
              <a:ext uri="{FF2B5EF4-FFF2-40B4-BE49-F238E27FC236}">
                <a16:creationId xmlns:a16="http://schemas.microsoft.com/office/drawing/2014/main" id="{38BA5771-9082-52C3-D117-4C19FD20BF8B}"/>
              </a:ext>
            </a:extLst>
          </p:cNvPr>
          <p:cNvPicPr/>
          <p:nvPr/>
        </p:nvPicPr>
        <p:blipFill>
          <a:blip r:embed="rId7"/>
          <a:stretch>
            <a:fillRect/>
          </a:stretch>
        </p:blipFill>
        <p:spPr>
          <a:xfrm>
            <a:off x="21343937" y="10460104"/>
            <a:ext cx="5955030" cy="3739515"/>
          </a:xfrm>
          <a:prstGeom prst="rect">
            <a:avLst/>
          </a:prstGeom>
          <a:noFill/>
          <a:ln w="38100">
            <a:noFill/>
            <a:miter/>
          </a:ln>
        </p:spPr>
      </p:pic>
      <p:pic>
        <p:nvPicPr>
          <p:cNvPr id="33" name="图片 32">
            <a:extLst>
              <a:ext uri="{FF2B5EF4-FFF2-40B4-BE49-F238E27FC236}">
                <a16:creationId xmlns:a16="http://schemas.microsoft.com/office/drawing/2014/main" id="{0E4F06A7-51E9-3654-A85D-478C1FA74426}"/>
              </a:ext>
            </a:extLst>
          </p:cNvPr>
          <p:cNvPicPr/>
          <p:nvPr/>
        </p:nvPicPr>
        <p:blipFill>
          <a:blip r:embed="rId8"/>
          <a:stretch>
            <a:fillRect/>
          </a:stretch>
        </p:blipFill>
        <p:spPr>
          <a:xfrm>
            <a:off x="21613812" y="14314554"/>
            <a:ext cx="6213475" cy="4123690"/>
          </a:xfrm>
          <a:prstGeom prst="rect">
            <a:avLst/>
          </a:prstGeom>
          <a:noFill/>
          <a:ln w="38100">
            <a:noFill/>
            <a:miter/>
          </a:ln>
        </p:spPr>
      </p:pic>
      <p:sp>
        <p:nvSpPr>
          <p:cNvPr id="34" name="文本框 99">
            <a:extLst>
              <a:ext uri="{FF2B5EF4-FFF2-40B4-BE49-F238E27FC236}">
                <a16:creationId xmlns:a16="http://schemas.microsoft.com/office/drawing/2014/main" id="{C84E7846-1BFC-6032-5276-39981C21A90F}"/>
              </a:ext>
            </a:extLst>
          </p:cNvPr>
          <p:cNvSpPr txBox="1"/>
          <p:nvPr/>
        </p:nvSpPr>
        <p:spPr>
          <a:xfrm>
            <a:off x="13247687" y="17408274"/>
            <a:ext cx="8366125" cy="829945"/>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异构宏蜂窝</a:t>
            </a:r>
            <a:r>
              <a:rPr lang="en-US" alt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小小区网络模型</a:t>
            </a:r>
            <a:endParaRPr lang="zh-CN" altLang="en-US"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文本框 65">
            <a:extLst>
              <a:ext uri="{FF2B5EF4-FFF2-40B4-BE49-F238E27FC236}">
                <a16:creationId xmlns:a16="http://schemas.microsoft.com/office/drawing/2014/main" id="{8AC8847C-D7F3-3D0F-83BD-912A34728861}"/>
              </a:ext>
            </a:extLst>
          </p:cNvPr>
          <p:cNvSpPr txBox="1"/>
          <p:nvPr/>
        </p:nvSpPr>
        <p:spPr>
          <a:xfrm>
            <a:off x="26606182" y="10345169"/>
            <a:ext cx="921385" cy="3969385"/>
          </a:xfrm>
          <a:prstGeom prst="rect">
            <a:avLst/>
          </a:prstGeom>
          <a:noFill/>
        </p:spPr>
        <p:txBody>
          <a:bodyPr vert="eaVert"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en-US" sz="4800">
                <a:latin typeface="微软雅黑" panose="020B0503020204020204" pitchFamily="34" charset="-122"/>
                <a:ea typeface="微软雅黑" panose="020B0503020204020204" pitchFamily="34" charset="-122"/>
              </a:rPr>
              <a:t>频谱拍卖模型</a:t>
            </a:r>
          </a:p>
        </p:txBody>
      </p:sp>
      <p:sp>
        <p:nvSpPr>
          <p:cNvPr id="36" name="文本框 66">
            <a:extLst>
              <a:ext uri="{FF2B5EF4-FFF2-40B4-BE49-F238E27FC236}">
                <a16:creationId xmlns:a16="http://schemas.microsoft.com/office/drawing/2014/main" id="{539C3A3D-9D5F-27DB-4A54-9671166A5168}"/>
              </a:ext>
            </a:extLst>
          </p:cNvPr>
          <p:cNvSpPr txBox="1"/>
          <p:nvPr/>
        </p:nvSpPr>
        <p:spPr>
          <a:xfrm>
            <a:off x="27527567" y="13706859"/>
            <a:ext cx="921385" cy="5338445"/>
          </a:xfrm>
          <a:prstGeom prst="rect">
            <a:avLst/>
          </a:prstGeom>
          <a:noFill/>
        </p:spPr>
        <p:txBody>
          <a:bodyPr vert="eaVert"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sz="4800">
                <a:solidFill>
                  <a:srgbClr val="000000"/>
                </a:solidFill>
                <a:latin typeface="微软雅黑" panose="020B0503020204020204" pitchFamily="34" charset="-122"/>
                <a:ea typeface="微软雅黑" panose="020B0503020204020204" pitchFamily="34" charset="-122"/>
                <a:sym typeface="+mn-ea"/>
              </a:rPr>
              <a:t>网络干扰环境建模</a:t>
            </a:r>
            <a:endParaRPr lang="zh-CN" altLang="en-US" sz="4800">
              <a:latin typeface="微软雅黑" panose="020B0503020204020204" pitchFamily="34" charset="-122"/>
              <a:ea typeface="微软雅黑" panose="020B0503020204020204" pitchFamily="34" charset="-122"/>
            </a:endParaRPr>
          </a:p>
        </p:txBody>
      </p:sp>
      <p:grpSp>
        <p:nvGrpSpPr>
          <p:cNvPr id="37" name="组合 36">
            <a:extLst>
              <a:ext uri="{FF2B5EF4-FFF2-40B4-BE49-F238E27FC236}">
                <a16:creationId xmlns:a16="http://schemas.microsoft.com/office/drawing/2014/main" id="{9FC99495-2296-1B9F-2287-4E0AD3745280}"/>
              </a:ext>
            </a:extLst>
          </p:cNvPr>
          <p:cNvGrpSpPr/>
          <p:nvPr/>
        </p:nvGrpSpPr>
        <p:grpSpPr>
          <a:xfrm>
            <a:off x="13786802" y="18730344"/>
            <a:ext cx="14432915" cy="12090400"/>
            <a:chOff x="3955321" y="1857787"/>
            <a:chExt cx="1648460" cy="3374952"/>
          </a:xfrm>
        </p:grpSpPr>
        <p:sp>
          <p:nvSpPr>
            <p:cNvPr id="68" name="矩形 67">
              <a:extLst>
                <a:ext uri="{FF2B5EF4-FFF2-40B4-BE49-F238E27FC236}">
                  <a16:creationId xmlns:a16="http://schemas.microsoft.com/office/drawing/2014/main" id="{3E6399E6-6A1A-B8B3-84EF-0451DA720BDF}"/>
                </a:ext>
              </a:extLst>
            </p:cNvPr>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9" name="矩形 68">
              <a:extLst>
                <a:ext uri="{FF2B5EF4-FFF2-40B4-BE49-F238E27FC236}">
                  <a16:creationId xmlns:a16="http://schemas.microsoft.com/office/drawing/2014/main" id="{A33A5A48-F83A-1813-48BA-E7C89F040E4F}"/>
                </a:ext>
              </a:extLst>
            </p:cNvPr>
            <p:cNvSpPr/>
            <p:nvPr/>
          </p:nvSpPr>
          <p:spPr>
            <a:xfrm>
              <a:off x="3955321" y="1857787"/>
              <a:ext cx="1648460" cy="328653"/>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38" name="图片 37">
            <a:extLst>
              <a:ext uri="{FF2B5EF4-FFF2-40B4-BE49-F238E27FC236}">
                <a16:creationId xmlns:a16="http://schemas.microsoft.com/office/drawing/2014/main" id="{FE19A9A5-C6D6-8491-2C74-1D02DEB5B7FF}"/>
              </a:ext>
            </a:extLst>
          </p:cNvPr>
          <p:cNvPicPr>
            <a:picLocks noChangeAspect="1"/>
          </p:cNvPicPr>
          <p:nvPr/>
        </p:nvPicPr>
        <p:blipFill>
          <a:blip r:embed="rId9"/>
          <a:stretch>
            <a:fillRect/>
          </a:stretch>
        </p:blipFill>
        <p:spPr>
          <a:xfrm>
            <a:off x="14404340" y="20607722"/>
            <a:ext cx="5343525" cy="4010025"/>
          </a:xfrm>
          <a:prstGeom prst="rect">
            <a:avLst/>
          </a:prstGeom>
          <a:noFill/>
          <a:ln w="9525">
            <a:noFill/>
          </a:ln>
        </p:spPr>
      </p:pic>
      <p:pic>
        <p:nvPicPr>
          <p:cNvPr id="39" name="图片 38">
            <a:extLst>
              <a:ext uri="{FF2B5EF4-FFF2-40B4-BE49-F238E27FC236}">
                <a16:creationId xmlns:a16="http://schemas.microsoft.com/office/drawing/2014/main" id="{248F6178-F1A9-ED8C-B5D5-7FC100E4C756}"/>
              </a:ext>
            </a:extLst>
          </p:cNvPr>
          <p:cNvPicPr>
            <a:picLocks noChangeAspect="1"/>
          </p:cNvPicPr>
          <p:nvPr/>
        </p:nvPicPr>
        <p:blipFill>
          <a:blip r:embed="rId10"/>
          <a:stretch>
            <a:fillRect/>
          </a:stretch>
        </p:blipFill>
        <p:spPr>
          <a:xfrm>
            <a:off x="21401405" y="20607722"/>
            <a:ext cx="5343525" cy="4010025"/>
          </a:xfrm>
          <a:prstGeom prst="rect">
            <a:avLst/>
          </a:prstGeom>
          <a:noFill/>
          <a:ln w="9525">
            <a:noFill/>
          </a:ln>
        </p:spPr>
      </p:pic>
      <p:pic>
        <p:nvPicPr>
          <p:cNvPr id="40" name="图片 39">
            <a:extLst>
              <a:ext uri="{FF2B5EF4-FFF2-40B4-BE49-F238E27FC236}">
                <a16:creationId xmlns:a16="http://schemas.microsoft.com/office/drawing/2014/main" id="{4AC127C6-9FEC-7767-6FD0-9B0785708465}"/>
              </a:ext>
            </a:extLst>
          </p:cNvPr>
          <p:cNvPicPr>
            <a:picLocks noChangeAspect="1"/>
          </p:cNvPicPr>
          <p:nvPr/>
        </p:nvPicPr>
        <p:blipFill>
          <a:blip r:embed="rId11"/>
          <a:stretch>
            <a:fillRect/>
          </a:stretch>
        </p:blipFill>
        <p:spPr>
          <a:xfrm>
            <a:off x="21955442" y="25938864"/>
            <a:ext cx="5343525" cy="4010025"/>
          </a:xfrm>
          <a:prstGeom prst="rect">
            <a:avLst/>
          </a:prstGeom>
        </p:spPr>
      </p:pic>
      <p:pic>
        <p:nvPicPr>
          <p:cNvPr id="41" name="图片 40">
            <a:extLst>
              <a:ext uri="{FF2B5EF4-FFF2-40B4-BE49-F238E27FC236}">
                <a16:creationId xmlns:a16="http://schemas.microsoft.com/office/drawing/2014/main" id="{1667E1E1-B374-C2FD-5400-DBB87C8AA201}"/>
              </a:ext>
            </a:extLst>
          </p:cNvPr>
          <p:cNvPicPr>
            <a:picLocks noChangeAspect="1"/>
          </p:cNvPicPr>
          <p:nvPr/>
        </p:nvPicPr>
        <p:blipFill>
          <a:blip r:embed="rId12"/>
          <a:stretch>
            <a:fillRect/>
          </a:stretch>
        </p:blipFill>
        <p:spPr>
          <a:xfrm>
            <a:off x="14139862" y="25938864"/>
            <a:ext cx="5343525" cy="4010025"/>
          </a:xfrm>
          <a:prstGeom prst="rect">
            <a:avLst/>
          </a:prstGeom>
        </p:spPr>
      </p:pic>
      <p:grpSp>
        <p:nvGrpSpPr>
          <p:cNvPr id="42" name="Group 8">
            <a:extLst>
              <a:ext uri="{FF2B5EF4-FFF2-40B4-BE49-F238E27FC236}">
                <a16:creationId xmlns:a16="http://schemas.microsoft.com/office/drawing/2014/main" id="{B9BD89CF-F740-4DED-50B4-D21959879C7E}"/>
              </a:ext>
            </a:extLst>
          </p:cNvPr>
          <p:cNvGrpSpPr>
            <a:grpSpLocks noChangeAspect="1"/>
          </p:cNvGrpSpPr>
          <p:nvPr/>
        </p:nvGrpSpPr>
        <p:grpSpPr bwMode="auto">
          <a:xfrm>
            <a:off x="13947774" y="18810881"/>
            <a:ext cx="989233" cy="999916"/>
            <a:chOff x="4313" y="1262"/>
            <a:chExt cx="463" cy="468"/>
          </a:xfrm>
          <a:solidFill>
            <a:schemeClr val="bg1"/>
          </a:solidFill>
          <a:effectLst/>
        </p:grpSpPr>
        <p:sp>
          <p:nvSpPr>
            <p:cNvPr id="61" name="Rectangle 9">
              <a:extLst>
                <a:ext uri="{FF2B5EF4-FFF2-40B4-BE49-F238E27FC236}">
                  <a16:creationId xmlns:a16="http://schemas.microsoft.com/office/drawing/2014/main" id="{AC321041-9C40-94A0-B804-C3C9F47695AF}"/>
                </a:ext>
              </a:extLst>
            </p:cNvPr>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2" name="Rectangle 10">
              <a:extLst>
                <a:ext uri="{FF2B5EF4-FFF2-40B4-BE49-F238E27FC236}">
                  <a16:creationId xmlns:a16="http://schemas.microsoft.com/office/drawing/2014/main" id="{2C037951-87D2-8803-6B29-1BFD15AC1C47}"/>
                </a:ext>
              </a:extLst>
            </p:cNvPr>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3" name="Rectangle 11">
              <a:extLst>
                <a:ext uri="{FF2B5EF4-FFF2-40B4-BE49-F238E27FC236}">
                  <a16:creationId xmlns:a16="http://schemas.microsoft.com/office/drawing/2014/main" id="{45795464-B4C5-8EFD-A0D9-9BCF4A928BDE}"/>
                </a:ext>
              </a:extLst>
            </p:cNvPr>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4" name="Rectangle 12">
              <a:extLst>
                <a:ext uri="{FF2B5EF4-FFF2-40B4-BE49-F238E27FC236}">
                  <a16:creationId xmlns:a16="http://schemas.microsoft.com/office/drawing/2014/main" id="{E06154B4-1148-B40A-D222-ED26AD5A68BD}"/>
                </a:ext>
              </a:extLst>
            </p:cNvPr>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5" name="Rectangle 13">
              <a:extLst>
                <a:ext uri="{FF2B5EF4-FFF2-40B4-BE49-F238E27FC236}">
                  <a16:creationId xmlns:a16="http://schemas.microsoft.com/office/drawing/2014/main" id="{8E9FA47A-C021-343E-5002-E88337D7D5B3}"/>
                </a:ext>
              </a:extLst>
            </p:cNvPr>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6" name="Freeform 14">
              <a:extLst>
                <a:ext uri="{FF2B5EF4-FFF2-40B4-BE49-F238E27FC236}">
                  <a16:creationId xmlns:a16="http://schemas.microsoft.com/office/drawing/2014/main" id="{1E8720BB-0BF5-C7BC-CE22-38B982453441}"/>
                </a:ext>
              </a:extLst>
            </p:cNvPr>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7" name="Freeform 15">
              <a:extLst>
                <a:ext uri="{FF2B5EF4-FFF2-40B4-BE49-F238E27FC236}">
                  <a16:creationId xmlns:a16="http://schemas.microsoft.com/office/drawing/2014/main" id="{081EE4A3-513A-A4E2-FDFE-79DD14CA2B24}"/>
                </a:ext>
              </a:extLst>
            </p:cNvPr>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43" name="文本框 140">
            <a:extLst>
              <a:ext uri="{FF2B5EF4-FFF2-40B4-BE49-F238E27FC236}">
                <a16:creationId xmlns:a16="http://schemas.microsoft.com/office/drawing/2014/main" id="{CEF74959-9E8D-0A0A-B840-2726A202BBB7}"/>
              </a:ext>
            </a:extLst>
          </p:cNvPr>
          <p:cNvSpPr txBox="1"/>
          <p:nvPr/>
        </p:nvSpPr>
        <p:spPr>
          <a:xfrm>
            <a:off x="15480982" y="18906239"/>
            <a:ext cx="8899525"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仿真分析</a:t>
            </a:r>
          </a:p>
        </p:txBody>
      </p:sp>
      <p:pic>
        <p:nvPicPr>
          <p:cNvPr id="44" name="图片 43">
            <a:extLst>
              <a:ext uri="{FF2B5EF4-FFF2-40B4-BE49-F238E27FC236}">
                <a16:creationId xmlns:a16="http://schemas.microsoft.com/office/drawing/2014/main" id="{A61ED9D1-29B8-D103-C804-F2322D0D6431}"/>
              </a:ext>
            </a:extLst>
          </p:cNvPr>
          <p:cNvPicPr/>
          <p:nvPr/>
        </p:nvPicPr>
        <p:blipFill>
          <a:blip r:embed="rId13"/>
          <a:stretch>
            <a:fillRect/>
          </a:stretch>
        </p:blipFill>
        <p:spPr>
          <a:xfrm>
            <a:off x="1296352" y="26302719"/>
            <a:ext cx="5725795" cy="4502150"/>
          </a:xfrm>
          <a:prstGeom prst="rect">
            <a:avLst/>
          </a:prstGeom>
          <a:noFill/>
          <a:ln w="38100">
            <a:noFill/>
            <a:miter/>
          </a:ln>
        </p:spPr>
      </p:pic>
      <p:pic>
        <p:nvPicPr>
          <p:cNvPr id="45" name="图片 44">
            <a:extLst>
              <a:ext uri="{FF2B5EF4-FFF2-40B4-BE49-F238E27FC236}">
                <a16:creationId xmlns:a16="http://schemas.microsoft.com/office/drawing/2014/main" id="{8481768F-2F3E-1B95-02F3-671E6143125E}"/>
              </a:ext>
            </a:extLst>
          </p:cNvPr>
          <p:cNvPicPr/>
          <p:nvPr/>
        </p:nvPicPr>
        <p:blipFill>
          <a:blip r:embed="rId14"/>
          <a:stretch>
            <a:fillRect/>
          </a:stretch>
        </p:blipFill>
        <p:spPr>
          <a:xfrm>
            <a:off x="7706677" y="26412574"/>
            <a:ext cx="5464810" cy="4009390"/>
          </a:xfrm>
          <a:prstGeom prst="rect">
            <a:avLst/>
          </a:prstGeom>
        </p:spPr>
      </p:pic>
      <p:pic>
        <p:nvPicPr>
          <p:cNvPr id="46" name="Picture 13" descr="Smiling Sun">
            <a:extLst>
              <a:ext uri="{FF2B5EF4-FFF2-40B4-BE49-F238E27FC236}">
                <a16:creationId xmlns:a16="http://schemas.microsoft.com/office/drawing/2014/main" id="{EE0EDDBB-A0D4-A221-2E8B-23ED61EC33C6}"/>
              </a:ext>
            </a:extLst>
          </p:cNvPr>
          <p:cNvPicPr>
            <a:picLocks noChangeAspect="1" noChangeArrowheads="1"/>
          </p:cNvPicPr>
          <p:nvPr/>
        </p:nvPicPr>
        <p:blipFill>
          <a:blip r:embed="rId15" cstate="print"/>
          <a:srcRect/>
          <a:stretch>
            <a:fillRect/>
          </a:stretch>
        </p:blipFill>
        <p:spPr bwMode="auto">
          <a:xfrm>
            <a:off x="620712" y="24943819"/>
            <a:ext cx="974725" cy="970915"/>
          </a:xfrm>
          <a:prstGeom prst="rect">
            <a:avLst/>
          </a:prstGeom>
          <a:noFill/>
          <a:ln w="9525">
            <a:noFill/>
            <a:miter lim="800000"/>
            <a:headEnd/>
            <a:tailEnd/>
          </a:ln>
        </p:spPr>
      </p:pic>
      <p:sp>
        <p:nvSpPr>
          <p:cNvPr id="47" name="文本框 12">
            <a:extLst>
              <a:ext uri="{FF2B5EF4-FFF2-40B4-BE49-F238E27FC236}">
                <a16:creationId xmlns:a16="http://schemas.microsoft.com/office/drawing/2014/main" id="{9E9E7B1F-47B6-ACDE-7C1E-C5DA5758282B}"/>
              </a:ext>
            </a:extLst>
          </p:cNvPr>
          <p:cNvSpPr txBox="1"/>
          <p:nvPr/>
        </p:nvSpPr>
        <p:spPr>
          <a:xfrm>
            <a:off x="1785620" y="25014304"/>
            <a:ext cx="13695362"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方案介绍</a:t>
            </a:r>
          </a:p>
        </p:txBody>
      </p:sp>
      <p:graphicFrame>
        <p:nvGraphicFramePr>
          <p:cNvPr id="48" name="图示 47">
            <a:extLst>
              <a:ext uri="{FF2B5EF4-FFF2-40B4-BE49-F238E27FC236}">
                <a16:creationId xmlns:a16="http://schemas.microsoft.com/office/drawing/2014/main" id="{A1B7318A-9B7C-B2FC-C70C-3D00C28BE317}"/>
              </a:ext>
            </a:extLst>
          </p:cNvPr>
          <p:cNvGraphicFramePr/>
          <p:nvPr>
            <p:extLst>
              <p:ext uri="{D42A27DB-BD31-4B8C-83A1-F6EECF244321}">
                <p14:modId xmlns:p14="http://schemas.microsoft.com/office/powerpoint/2010/main" val="1729175313"/>
              </p:ext>
            </p:extLst>
          </p:nvPr>
        </p:nvGraphicFramePr>
        <p:xfrm>
          <a:off x="2820352" y="20114009"/>
          <a:ext cx="8477250" cy="3441065"/>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49" name="燕尾形 4">
            <a:extLst>
              <a:ext uri="{FF2B5EF4-FFF2-40B4-BE49-F238E27FC236}">
                <a16:creationId xmlns:a16="http://schemas.microsoft.com/office/drawing/2014/main" id="{30948D5B-7B11-3BBC-34E2-FA84E67FD392}"/>
              </a:ext>
            </a:extLst>
          </p:cNvPr>
          <p:cNvSpPr/>
          <p:nvPr/>
        </p:nvSpPr>
        <p:spPr>
          <a:xfrm>
            <a:off x="14183042" y="24731094"/>
            <a:ext cx="6151245" cy="829945"/>
          </a:xfrm>
          <a:prstGeom prst="chevron">
            <a:avLst>
              <a:gd name="adj" fmla="val 49616"/>
            </a:avLst>
          </a:prstGeom>
          <a:solidFill>
            <a:srgbClr val="FFC000"/>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0" name="燕尾形 4">
            <a:extLst>
              <a:ext uri="{FF2B5EF4-FFF2-40B4-BE49-F238E27FC236}">
                <a16:creationId xmlns:a16="http://schemas.microsoft.com/office/drawing/2014/main" id="{0AC5FFD6-1ADE-A0B0-1DB6-8A866860EFAE}"/>
              </a:ext>
            </a:extLst>
          </p:cNvPr>
          <p:cNvSpPr/>
          <p:nvPr/>
        </p:nvSpPr>
        <p:spPr>
          <a:xfrm>
            <a:off x="21171852" y="24731729"/>
            <a:ext cx="6151245" cy="829945"/>
          </a:xfrm>
          <a:prstGeom prst="chevron">
            <a:avLst>
              <a:gd name="adj" fmla="val 49616"/>
            </a:avLst>
          </a:prstGeom>
          <a:solidFill>
            <a:schemeClr val="accent1">
              <a:lumMod val="75000"/>
            </a:schemeClr>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1" name="文本框 4">
            <a:extLst>
              <a:ext uri="{FF2B5EF4-FFF2-40B4-BE49-F238E27FC236}">
                <a16:creationId xmlns:a16="http://schemas.microsoft.com/office/drawing/2014/main" id="{716CF440-C6A5-4595-1230-85D2421F269C}"/>
              </a:ext>
            </a:extLst>
          </p:cNvPr>
          <p:cNvSpPr txBox="1"/>
          <p:nvPr/>
        </p:nvSpPr>
        <p:spPr>
          <a:xfrm>
            <a:off x="15033942" y="24731729"/>
            <a:ext cx="4450080" cy="829945"/>
          </a:xfrm>
          <a:prstGeom prst="rect">
            <a:avLst/>
          </a:prstGeom>
          <a:noFill/>
        </p:spPr>
        <p:txBody>
          <a:bodyPr wrap="non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lgn="ctr"/>
            <a:r>
              <a:rPr lang="zh-CN" sz="4800">
                <a:solidFill>
                  <a:schemeClr val="tx1"/>
                </a:solidFill>
                <a:effectLst/>
                <a:sym typeface="+mn-ea"/>
              </a:rPr>
              <a:t>系统效用值对比</a:t>
            </a:r>
            <a:endParaRPr lang="zh-CN" altLang="en-US" sz="4800" b="0">
              <a:solidFill>
                <a:schemeClr val="tx1"/>
              </a:solidFill>
              <a:effectLst/>
              <a:ea typeface="宋体" panose="02010600030101010101" pitchFamily="2" charset="-122"/>
              <a:sym typeface="+mn-ea"/>
            </a:endParaRPr>
          </a:p>
        </p:txBody>
      </p:sp>
      <p:sp>
        <p:nvSpPr>
          <p:cNvPr id="52" name="文本框 74">
            <a:extLst>
              <a:ext uri="{FF2B5EF4-FFF2-40B4-BE49-F238E27FC236}">
                <a16:creationId xmlns:a16="http://schemas.microsoft.com/office/drawing/2014/main" id="{13192E67-D7FB-47A4-B39C-A94E15ECE13C}"/>
              </a:ext>
            </a:extLst>
          </p:cNvPr>
          <p:cNvSpPr txBox="1"/>
          <p:nvPr/>
        </p:nvSpPr>
        <p:spPr>
          <a:xfrm>
            <a:off x="21401722" y="24731729"/>
            <a:ext cx="5870575" cy="829945"/>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ea typeface="宋体" panose="02010600030101010101" pitchFamily="2" charset="-122"/>
              </a:rPr>
              <a:t>频谱分配效率值对比</a:t>
            </a:r>
            <a:endParaRPr lang="zh-CN" altLang="en-US" sz="4800" b="0">
              <a:solidFill>
                <a:srgbClr val="000000"/>
              </a:solidFill>
              <a:ea typeface="宋体" panose="02010600030101010101" pitchFamily="2" charset="-122"/>
            </a:endParaRPr>
          </a:p>
        </p:txBody>
      </p:sp>
      <p:sp>
        <p:nvSpPr>
          <p:cNvPr id="53" name="燕尾形 4">
            <a:extLst>
              <a:ext uri="{FF2B5EF4-FFF2-40B4-BE49-F238E27FC236}">
                <a16:creationId xmlns:a16="http://schemas.microsoft.com/office/drawing/2014/main" id="{E01A9A14-7913-0EF7-C087-BA39C900459D}"/>
              </a:ext>
            </a:extLst>
          </p:cNvPr>
          <p:cNvSpPr/>
          <p:nvPr/>
        </p:nvSpPr>
        <p:spPr>
          <a:xfrm>
            <a:off x="14353857" y="30231464"/>
            <a:ext cx="6817995" cy="1568450"/>
          </a:xfrm>
          <a:prstGeom prst="chevron">
            <a:avLst>
              <a:gd name="adj" fmla="val 49616"/>
            </a:avLst>
          </a:prstGeom>
          <a:solidFill>
            <a:schemeClr val="accent2">
              <a:lumMod val="75000"/>
            </a:schemeClr>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4" name="文本框 71">
            <a:extLst>
              <a:ext uri="{FF2B5EF4-FFF2-40B4-BE49-F238E27FC236}">
                <a16:creationId xmlns:a16="http://schemas.microsoft.com/office/drawing/2014/main" id="{3732E637-2B40-D0AA-A409-42D782C11F04}"/>
              </a:ext>
            </a:extLst>
          </p:cNvPr>
          <p:cNvSpPr txBox="1"/>
          <p:nvPr/>
        </p:nvSpPr>
        <p:spPr>
          <a:xfrm>
            <a:off x="14956472" y="30231464"/>
            <a:ext cx="6172835" cy="15684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latin typeface="Times New Roman" panose="02020603050405020304" pitchFamily="18" charset="0"/>
                <a:ea typeface="宋体" panose="02010600030101010101" pitchFamily="2" charset="-122"/>
              </a:rPr>
              <a:t>静态时分双工与动态时分双工吞吐量对比</a:t>
            </a:r>
            <a:endParaRPr lang="zh-CN" altLang="en-US" sz="4800" b="0">
              <a:solidFill>
                <a:srgbClr val="000000"/>
              </a:solidFill>
              <a:latin typeface="Times New Roman" panose="02020603050405020304" pitchFamily="18" charset="0"/>
              <a:ea typeface="宋体" panose="02010600030101010101" pitchFamily="2" charset="-122"/>
            </a:endParaRPr>
          </a:p>
        </p:txBody>
      </p:sp>
      <p:sp>
        <p:nvSpPr>
          <p:cNvPr id="55" name="燕尾形 4">
            <a:extLst>
              <a:ext uri="{FF2B5EF4-FFF2-40B4-BE49-F238E27FC236}">
                <a16:creationId xmlns:a16="http://schemas.microsoft.com/office/drawing/2014/main" id="{78ECEB4A-C698-DF10-7F45-73EEEBF6AA4A}"/>
              </a:ext>
            </a:extLst>
          </p:cNvPr>
          <p:cNvSpPr/>
          <p:nvPr/>
        </p:nvSpPr>
        <p:spPr>
          <a:xfrm>
            <a:off x="21401722" y="30231464"/>
            <a:ext cx="6817995" cy="1568450"/>
          </a:xfrm>
          <a:prstGeom prst="chevron">
            <a:avLst>
              <a:gd name="adj" fmla="val 49616"/>
            </a:avLst>
          </a:prstGeom>
          <a:solidFill>
            <a:schemeClr val="accent6"/>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6" name="文本框 72">
            <a:extLst>
              <a:ext uri="{FF2B5EF4-FFF2-40B4-BE49-F238E27FC236}">
                <a16:creationId xmlns:a16="http://schemas.microsoft.com/office/drawing/2014/main" id="{9083D150-2E7B-9A32-CEA2-3E42D284E96E}"/>
              </a:ext>
            </a:extLst>
          </p:cNvPr>
          <p:cNvSpPr txBox="1"/>
          <p:nvPr/>
        </p:nvSpPr>
        <p:spPr>
          <a:xfrm>
            <a:off x="21954172" y="30231464"/>
            <a:ext cx="5871210" cy="15684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latin typeface="Times New Roman" panose="02020603050405020304" pitchFamily="18" charset="0"/>
                <a:ea typeface="宋体" panose="02010600030101010101" pitchFamily="2" charset="-122"/>
              </a:rPr>
              <a:t>不同子帧配置周期下传输包吞吐量的对比</a:t>
            </a:r>
          </a:p>
        </p:txBody>
      </p:sp>
      <p:grpSp>
        <p:nvGrpSpPr>
          <p:cNvPr id="57" name="组合 56">
            <a:extLst>
              <a:ext uri="{FF2B5EF4-FFF2-40B4-BE49-F238E27FC236}">
                <a16:creationId xmlns:a16="http://schemas.microsoft.com/office/drawing/2014/main" id="{58E9119D-B1AE-B9C2-4045-8C7D465DDF6C}"/>
              </a:ext>
            </a:extLst>
          </p:cNvPr>
          <p:cNvGrpSpPr/>
          <p:nvPr/>
        </p:nvGrpSpPr>
        <p:grpSpPr>
          <a:xfrm>
            <a:off x="4090352" y="30818204"/>
            <a:ext cx="6953250" cy="1132840"/>
            <a:chOff x="4221689" y="1512188"/>
            <a:chExt cx="845880" cy="753840"/>
          </a:xfrm>
        </p:grpSpPr>
        <p:sp>
          <p:nvSpPr>
            <p:cNvPr id="59" name="椭圆 58">
              <a:extLst>
                <a:ext uri="{FF2B5EF4-FFF2-40B4-BE49-F238E27FC236}">
                  <a16:creationId xmlns:a16="http://schemas.microsoft.com/office/drawing/2014/main" id="{734F0D5D-4E0C-904E-4C32-8688E0DFA691}"/>
                </a:ext>
              </a:extLst>
            </p:cNvPr>
            <p:cNvSpPr/>
            <p:nvPr/>
          </p:nvSpPr>
          <p:spPr>
            <a:xfrm>
              <a:off x="4221689" y="1512188"/>
              <a:ext cx="845880" cy="753840"/>
            </a:xfrm>
            <a:prstGeom prst="ellipse">
              <a:avLst/>
            </a:prstGeom>
            <a:solidFill>
              <a:schemeClr val="accent1"/>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en-US" dirty="0">
                <a:latin typeface="Arial" panose="020B0604020202020204" pitchFamily="34" charset="0"/>
                <a:ea typeface="黑体" panose="02010609060101010101" pitchFamily="49" charset="-122"/>
              </a:endParaRPr>
            </a:p>
          </p:txBody>
        </p:sp>
        <p:sp>
          <p:nvSpPr>
            <p:cNvPr id="60" name="TextBox 2">
              <a:extLst>
                <a:ext uri="{FF2B5EF4-FFF2-40B4-BE49-F238E27FC236}">
                  <a16:creationId xmlns:a16="http://schemas.microsoft.com/office/drawing/2014/main" id="{29D1459E-B6FF-FC4C-4AC5-8D39DB52F0B3}"/>
                </a:ext>
              </a:extLst>
            </p:cNvPr>
            <p:cNvSpPr txBox="1"/>
            <p:nvPr/>
          </p:nvSpPr>
          <p:spPr>
            <a:xfrm>
              <a:off x="4391628" y="1613170"/>
              <a:ext cx="646331" cy="552281"/>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zh-CN" sz="4800" dirty="0">
                  <a:latin typeface="微软雅黑" panose="020B0503020204020204" pitchFamily="34" charset="-122"/>
                  <a:ea typeface="微软雅黑" panose="020B0503020204020204" pitchFamily="34" charset="-122"/>
                </a:rPr>
                <a:t>频谱分配流程图</a:t>
              </a:r>
            </a:p>
          </p:txBody>
        </p:sp>
      </p:grpSp>
      <p:sp>
        <p:nvSpPr>
          <p:cNvPr id="58" name="TextBox 63">
            <a:extLst>
              <a:ext uri="{FF2B5EF4-FFF2-40B4-BE49-F238E27FC236}">
                <a16:creationId xmlns:a16="http://schemas.microsoft.com/office/drawing/2014/main" id="{1177F394-ED80-FB4D-188F-E4D4BB79732D}"/>
              </a:ext>
            </a:extLst>
          </p:cNvPr>
          <p:cNvSpPr txBox="1"/>
          <p:nvPr/>
        </p:nvSpPr>
        <p:spPr>
          <a:xfrm>
            <a:off x="12726670" y="41355394"/>
            <a:ext cx="2942590" cy="7683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研究生院</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269</Words>
  <Application>Microsoft Office PowerPoint</Application>
  <PresentationFormat>自定义</PresentationFormat>
  <Paragraphs>32</Paragraphs>
  <Slides>1</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宋体</vt:lpstr>
      <vt:lpstr>微软雅黑</vt:lpstr>
      <vt:lpstr>Arial</vt:lpstr>
      <vt:lpstr>Calibri</vt:lpstr>
      <vt:lpstr>Calibri Light</vt:lpstr>
      <vt:lpstr>Times New Roman</vt:lpstr>
      <vt:lpstr>Wingdings</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HF</cp:lastModifiedBy>
  <cp:revision>67</cp:revision>
  <dcterms:created xsi:type="dcterms:W3CDTF">2017-06-14T03:33:00Z</dcterms:created>
  <dcterms:modified xsi:type="dcterms:W3CDTF">2024-06-26T08:56:31Z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2052-11.1.0.10463</vt:lpwstr>
  </property>
  <property fmtid="{D5CDD505-2E9C-101B-9397-08002B2CF9AE}" pid="3" name="KSORubyTemplateID">
    <vt:lpwstr>8</vt:lpwstr>
  </property>
  <property fmtid="{D5CDD505-2E9C-101B-9397-08002B2CF9AE}" pid="4" name="ICV">
    <vt:lpwstr>5BF1046B255F4220A6A28A9BFE4492E8</vt:lpwstr>
  </property>
</Properties>
</file>