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328" r:id="rId4"/>
    <p:sldId id="341" r:id="rId5"/>
    <p:sldId id="332" r:id="rId7"/>
    <p:sldId id="329" r:id="rId8"/>
    <p:sldId id="334" r:id="rId9"/>
    <p:sldId id="335" r:id="rId10"/>
    <p:sldId id="339" r:id="rId11"/>
    <p:sldId id="342" r:id="rId12"/>
    <p:sldId id="347" r:id="rId13"/>
    <p:sldId id="349" r:id="rId14"/>
    <p:sldId id="345" r:id="rId15"/>
    <p:sldId id="348" r:id="rId16"/>
    <p:sldId id="343" r:id="rId17"/>
    <p:sldId id="350" r:id="rId18"/>
    <p:sldId id="351" r:id="rId19"/>
    <p:sldId id="353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7D4"/>
    <a:srgbClr val="5BC7D4"/>
    <a:srgbClr val="59C6D4"/>
    <a:srgbClr val="5AC6D3"/>
    <a:srgbClr val="AAAAAA"/>
    <a:srgbClr val="4A6AC8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02" autoAdjust="0"/>
  </p:normalViewPr>
  <p:slideViewPr>
    <p:cSldViewPr>
      <p:cViewPr varScale="1">
        <p:scale>
          <a:sx n="61" d="100"/>
          <a:sy n="61" d="100"/>
        </p:scale>
        <p:origin x="-1542" y="-78"/>
      </p:cViewPr>
      <p:guideLst>
        <p:guide orient="horz" pos="2246"/>
        <p:guide pos="287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8C58B-348C-4FD9-B5AB-2300A0A88B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E4BFD-F950-4807-B5BA-F7EE55543D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CD18B-CBBE-45B0-8A34-61B5DF68C87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634082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460C8-6FED-4545-8AA0-45B083B7CC1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E5214-3126-437F-B2F8-241D17ABF27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42CC0-B560-4B30-B840-10FBFAB82F5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95F246-F733-4264-9E38-484BFFA9B1F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FBFBE-FB89-40C5-BF64-4577C9A04F1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544EF-E489-431A-9BDF-35B18AFDC8E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1D27D-01A6-47D9-8A11-E2B1812C68C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E8FD4-6585-4624-BF84-1F9CBA59635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62DCF-34A6-4F5D-9293-DAD1CA30428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2D631-DBA1-4B98-A124-608F574A99F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EE6FB5C-9CF1-455F-95BE-83B7E307B08C}" type="slidenum">
              <a:rPr lang="en-US" altLang="zh-CN"/>
            </a:fld>
            <a:endParaRPr lang="en-US" altLang="zh-CN"/>
          </a:p>
        </p:txBody>
      </p:sp>
      <p:pic>
        <p:nvPicPr>
          <p:cNvPr id="1031" name="Picture 7" descr="PPT2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17129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43BF3-B152-433A-9FE1-FA90952510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5F4A7-5456-489C-8013-F1DF65811E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9.xml"/><Relationship Id="rId7" Type="http://schemas.openxmlformats.org/officeDocument/2006/relationships/image" Target="../media/image4.png"/><Relationship Id="rId6" Type="http://schemas.openxmlformats.org/officeDocument/2006/relationships/image" Target="../media/image7.emf"/><Relationship Id="rId5" Type="http://schemas.openxmlformats.org/officeDocument/2006/relationships/tags" Target="../tags/tag8.xml"/><Relationship Id="rId4" Type="http://schemas.openxmlformats.org/officeDocument/2006/relationships/image" Target="../media/image6.emf"/><Relationship Id="rId3" Type="http://schemas.openxmlformats.org/officeDocument/2006/relationships/tags" Target="../tags/tag7.xml"/><Relationship Id="rId2" Type="http://schemas.openxmlformats.org/officeDocument/2006/relationships/image" Target="../media/image5.emf"/><Relationship Id="rId10" Type="http://schemas.openxmlformats.org/officeDocument/2006/relationships/notesSlide" Target="../notesSlides/notesSlide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9.emf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9.emf"/><Relationship Id="rId2" Type="http://schemas.openxmlformats.org/officeDocument/2006/relationships/tags" Target="../tags/tag18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image" Target="../media/image4.png"/><Relationship Id="rId6" Type="http://schemas.openxmlformats.org/officeDocument/2006/relationships/image" Target="../media/image11.png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image" Target="../media/image4.png"/><Relationship Id="rId4" Type="http://schemas.openxmlformats.org/officeDocument/2006/relationships/image" Target="../media/image12.png"/><Relationship Id="rId3" Type="http://schemas.openxmlformats.org/officeDocument/2006/relationships/tags" Target="../tags/tag32.xml"/><Relationship Id="rId2" Type="http://schemas.openxmlformats.org/officeDocument/2006/relationships/image" Target="../media/image11.pn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40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8" Type="http://schemas.openxmlformats.org/officeDocument/2006/relationships/notesSlide" Target="../notesSlides/notesSlide9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5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image" Target="../media/image24.png"/><Relationship Id="rId10" Type="http://schemas.openxmlformats.org/officeDocument/2006/relationships/slideLayout" Target="../slideLayouts/slideLayout18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image" Target="../media/image4.png"/><Relationship Id="rId4" Type="http://schemas.openxmlformats.org/officeDocument/2006/relationships/image" Target="../media/image12.png"/><Relationship Id="rId3" Type="http://schemas.openxmlformats.org/officeDocument/2006/relationships/tags" Target="../tags/tag69.xml"/><Relationship Id="rId2" Type="http://schemas.openxmlformats.org/officeDocument/2006/relationships/image" Target="../media/image11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74.xml"/><Relationship Id="rId1" Type="http://schemas.openxmlformats.org/officeDocument/2006/relationships/tags" Target="../tags/tag6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image" Target="../media/image26.png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25.png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tags" Target="../tags/tag7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91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image" Target="../media/image29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image" Target="../media/image28.png"/><Relationship Id="rId2" Type="http://schemas.openxmlformats.org/officeDocument/2006/relationships/tags" Target="../tags/tag9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00.xml"/><Relationship Id="rId12" Type="http://schemas.openxmlformats.org/officeDocument/2006/relationships/image" Target="../media/image31.png"/><Relationship Id="rId11" Type="http://schemas.openxmlformats.org/officeDocument/2006/relationships/tags" Target="../tags/tag99.xml"/><Relationship Id="rId10" Type="http://schemas.openxmlformats.org/officeDocument/2006/relationships/image" Target="../media/image30.png"/><Relationship Id="rId1" Type="http://schemas.openxmlformats.org/officeDocument/2006/relationships/tags" Target="../tags/tag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54160" cy="45777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439" y="5103401"/>
            <a:ext cx="8229600" cy="634082"/>
          </a:xfrm>
        </p:spPr>
        <p:txBody>
          <a:bodyPr/>
          <a:lstStyle/>
          <a:p>
            <a:r>
              <a:rPr lang="zh-CN" altLang="en-US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世界图书馆 数据库使用指南</a:t>
            </a:r>
            <a:endParaRPr lang="zh-CN" altLang="en-US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710" y="914400"/>
            <a:ext cx="8704580" cy="5029200"/>
            <a:chOff x="346" y="1440"/>
            <a:chExt cx="13708" cy="7920"/>
          </a:xfrm>
        </p:grpSpPr>
        <p:sp>
          <p:nvSpPr>
            <p:cNvPr id="8" name="矩形 7"/>
            <p:cNvSpPr/>
            <p:nvPr>
              <p:custDataLst>
                <p:tags r:id="rId1"/>
              </p:custDataLst>
            </p:nvPr>
          </p:nvSpPr>
          <p:spPr>
            <a:xfrm>
              <a:off x="346" y="1709"/>
              <a:ext cx="13708" cy="73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2"/>
              </p:custDataLst>
            </p:nvPr>
          </p:nvSpPr>
          <p:spPr>
            <a:xfrm>
              <a:off x="7139" y="2123"/>
              <a:ext cx="5821" cy="915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None/>
              </a:pPr>
              <a:r>
                <a:rPr lang="zh-CN" altLang="en-US" sz="3000" b="1" spc="300">
                  <a:solidFill>
                    <a:srgbClr val="4F81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数据库简介</a:t>
              </a:r>
              <a:endParaRPr lang="zh-CN" altLang="en-US" sz="3000" b="1" spc="30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itle 6"/>
            <p:cNvSpPr txBox="1"/>
            <p:nvPr>
              <p:custDataLst>
                <p:tags r:id="rId3"/>
              </p:custDataLst>
            </p:nvPr>
          </p:nvSpPr>
          <p:spPr>
            <a:xfrm>
              <a:off x="7139" y="3277"/>
              <a:ext cx="5821" cy="5283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lIns="68580" tIns="34290" rIns="68580" bIns="34290" anchor="t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algn="just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None/>
              </a:pPr>
              <a:r>
                <a:rPr lang="zh-CN" altLang="en-US" sz="1400" spc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World Library数据库前身为World eBook Library数据库，由于数据库资源发展需要，2019年，World Library Foundation 与iGroup公司旗下Standards &amp; Information子公司合作，将其电子图书资源从原数据库中剥离出来，由Standards &amp; Information公司为其电子图书产品提供完全的技术服务，重新组织其电子图书类资源并提供访问，冠以“World Library”为新的数据库名称，中文名“世界图书馆”，简称“WL”。</a:t>
              </a:r>
              <a:endParaRPr lang="zh-CN" altLang="en-US" sz="1400" spc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 cstate="print"/>
            <a:srcRect l="12254" r="12254"/>
            <a:stretch>
              <a:fillRect/>
            </a:stretch>
          </p:blipFill>
          <p:spPr>
            <a:xfrm>
              <a:off x="1440" y="1440"/>
              <a:ext cx="5339" cy="792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720" h="6960">
                  <a:moveTo>
                    <a:pt x="0" y="0"/>
                  </a:moveTo>
                  <a:lnTo>
                    <a:pt x="6720" y="0"/>
                  </a:lnTo>
                  <a:lnTo>
                    <a:pt x="6720" y="6960"/>
                  </a:lnTo>
                  <a:lnTo>
                    <a:pt x="0" y="6960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pic>
        <p:nvPicPr>
          <p:cNvPr id="9" name="图片 8" descr="WorldLibrary_NEWLogo_Background.d4a5f45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6376" y="5805264"/>
            <a:ext cx="845820" cy="5213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42900" y="609600"/>
            <a:ext cx="8458200" cy="5638800"/>
            <a:chOff x="540" y="960"/>
            <a:chExt cx="13320" cy="8880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 cstate="print"/>
            <a:srcRect l="25196" r="25196"/>
            <a:stretch>
              <a:fillRect/>
            </a:stretch>
          </p:blipFill>
          <p:spPr>
            <a:xfrm>
              <a:off x="540" y="960"/>
              <a:ext cx="5206" cy="88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480" h="8880">
                  <a:moveTo>
                    <a:pt x="0" y="0"/>
                  </a:moveTo>
                  <a:lnTo>
                    <a:pt x="6480" y="0"/>
                  </a:lnTo>
                  <a:lnTo>
                    <a:pt x="6480" y="8880"/>
                  </a:lnTo>
                  <a:lnTo>
                    <a:pt x="0" y="888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 cstate="print"/>
            <a:srcRect l="14199" r="14199"/>
            <a:stretch>
              <a:fillRect/>
            </a:stretch>
          </p:blipFill>
          <p:spPr>
            <a:xfrm>
              <a:off x="6286" y="960"/>
              <a:ext cx="3607" cy="409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40" h="5040">
                  <a:moveTo>
                    <a:pt x="0" y="0"/>
                  </a:moveTo>
                  <a:lnTo>
                    <a:pt x="5040" y="0"/>
                  </a:lnTo>
                  <a:lnTo>
                    <a:pt x="5040" y="5040"/>
                  </a:lnTo>
                  <a:lnTo>
                    <a:pt x="0" y="504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6" cstate="print"/>
            <a:srcRect l="13503" r="13503"/>
            <a:stretch>
              <a:fillRect/>
            </a:stretch>
          </p:blipFill>
          <p:spPr>
            <a:xfrm>
              <a:off x="10253" y="960"/>
              <a:ext cx="3607" cy="409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40" h="5040">
                  <a:moveTo>
                    <a:pt x="0" y="0"/>
                  </a:moveTo>
                  <a:lnTo>
                    <a:pt x="5040" y="0"/>
                  </a:lnTo>
                  <a:lnTo>
                    <a:pt x="5040" y="5040"/>
                  </a:lnTo>
                  <a:lnTo>
                    <a:pt x="0" y="504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6286" y="5447"/>
              <a:ext cx="7574" cy="382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0" indent="0" algn="just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SzPct val="100000"/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1996年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，World Library Foundation (WLF) 正式成立，总部位于美国夏威夷州“Honolulu ”。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  <a:sym typeface="+mn-ea"/>
              </a:endParaRPr>
            </a:p>
            <a:p>
              <a:pPr marL="0" lvl="0" indent="0" algn="just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SzPct val="100000"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WLF是第一个以保存和传播全球电子资源为目标，建立在线全球资源公共图书馆为目标的非营利性组织（非营利性组织相关定义参见IRC501(C))。WLF的使命是通过提供世界上最完整的电子资源集合，服务和帮助公众、学生和教育工作者收集所需资料，以支持和加强教育教学项目，支持各个学历层次的资源需求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pic>
          <p:nvPicPr>
            <p:cNvPr id="5" name="图片 4" descr="WorldLibrary_NEWLogo_Background.d4a5f45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02" y="9019"/>
              <a:ext cx="1332" cy="821"/>
            </a:xfrm>
            <a:prstGeom prst="rect">
              <a:avLst/>
            </a:prstGeom>
          </p:spPr>
        </p:pic>
      </p:grpSp>
    </p:spTree>
    <p:custDataLst>
      <p:tags r:id="rId8"/>
    </p:custData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786765"/>
            <a:ext cx="9144000" cy="5708015"/>
            <a:chOff x="0" y="1239"/>
            <a:chExt cx="14400" cy="898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1239"/>
              <a:ext cx="14400" cy="6853"/>
            </a:xfrm>
            <a:prstGeom prst="rect">
              <a:avLst/>
            </a:prstGeom>
          </p:spPr>
        </p:pic>
        <p:pic>
          <p:nvPicPr>
            <p:cNvPr id="5" name="图片 4" descr="WorldLibrary_NEWLogo_Background.d4a5f45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02" y="9348"/>
              <a:ext cx="1332" cy="82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86" y="8324"/>
              <a:ext cx="7574" cy="190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0" indent="0" algn="just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SzPct val="100000"/>
                <a:buNone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重组后的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World Library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依然全球最大的电子图书数据库，资源近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150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万，为图书馆提供了最原始的一手电子图书资料，您也可以在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World Library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数据库中找到最经典的图书系列不同年代，不同语种的图书版本。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8575" y="732790"/>
            <a:ext cx="9171940" cy="5894705"/>
            <a:chOff x="-45" y="1154"/>
            <a:chExt cx="14444" cy="9283"/>
          </a:xfrm>
        </p:grpSpPr>
        <p:pic>
          <p:nvPicPr>
            <p:cNvPr id="12" name="图片 11" descr="C:\Users\Kingsoft\Desktop\活动\adventure-backlit-community-207896.jpgadventure-backlit-community-20789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 cstate="print"/>
            <a:srcRect t="9126" r="722" b="9126"/>
            <a:stretch>
              <a:fillRect/>
            </a:stretch>
          </p:blipFill>
          <p:spPr>
            <a:xfrm>
              <a:off x="-45" y="5523"/>
              <a:ext cx="14445" cy="4914"/>
            </a:xfrm>
            <a:prstGeom prst="rect">
              <a:avLst/>
            </a:prstGeom>
          </p:spPr>
        </p:pic>
        <p:sp>
          <p:nvSpPr>
            <p:cNvPr id="4" name="椭圆 3"/>
            <p:cNvSpPr/>
            <p:nvPr>
              <p:custDataLst>
                <p:tags r:id="rId3"/>
              </p:custDataLst>
            </p:nvPr>
          </p:nvSpPr>
          <p:spPr>
            <a:xfrm>
              <a:off x="11977" y="4877"/>
              <a:ext cx="1410" cy="1410"/>
            </a:xfrm>
            <a:prstGeom prst="ellipse">
              <a:avLst/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NEW</a:t>
              </a:r>
              <a:r>
                <a: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！</a:t>
              </a: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Rectangle 1"/>
            <p:cNvSpPr/>
            <p:nvPr>
              <p:custDataLst>
                <p:tags r:id="rId4"/>
              </p:custDataLst>
            </p:nvPr>
          </p:nvSpPr>
          <p:spPr bwMode="auto">
            <a:xfrm>
              <a:off x="275" y="2367"/>
              <a:ext cx="5994" cy="26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数据库平台重新上线后，对原World eBook Library数据库中的内容进行了分类处理，剔除了损坏的文件，政府文档，百科资料，Mp3，Mp4等非电子图书类资源。新的平台以“简洁”、“易用”为目标，最终希望能够为World Library数据库用户提供畅快的资源使用体验</a:t>
              </a:r>
              <a:r>
                <a:rPr kumimoji="0" lang="zh-CN" altLang="en-US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。</a:t>
              </a:r>
              <a:endPara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11" name="Rectangle 2"/>
            <p:cNvSpPr/>
            <p:nvPr>
              <p:custDataLst>
                <p:tags r:id="rId5"/>
              </p:custDataLst>
            </p:nvPr>
          </p:nvSpPr>
          <p:spPr bwMode="auto">
            <a:xfrm>
              <a:off x="7715" y="2742"/>
              <a:ext cx="6454" cy="1612"/>
            </a:xfrm>
            <a:prstGeom prst="rect">
              <a:avLst/>
            </a:prstGeom>
            <a:noFill/>
          </p:spPr>
          <p:txBody>
            <a:bodyPr wrap="square" lIns="67500" tIns="35100" rIns="67500" bIns="35100" rtlCol="0" anchor="t" anchorCtr="0">
              <a:normAutofit fontScale="92500"/>
            </a:bodyPr>
            <a:lstStyle/>
            <a:p>
              <a:pPr marL="285750" lvl="0" indent="-285750" algn="l" eaLnBrk="1" fontAlgn="ctr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Wingdings" panose="05000000000000000000" charset="0"/>
                <a:buChar char="l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稳定！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lvl="0" indent="-285750" algn="l" eaLnBrk="1" fontAlgn="ctr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Wingdings" panose="05000000000000000000" charset="0"/>
                <a:buChar char="l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无损坏等不可用文件！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lvl="0" indent="-285750" algn="l" eaLnBrk="1" fontAlgn="ctr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Wingdings" panose="05000000000000000000" charset="0"/>
                <a:buChar char="l"/>
              </a:pP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检索快！下载快！便于浏览！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lvl="0" indent="-285750" algn="l" eaLnBrk="1" fontAlgn="ctr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Wingdings" panose="05000000000000000000" charset="0"/>
                <a:buChar char="l"/>
              </a:pP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中国用户自动识别IP地址，提供中文界面语言。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7" name="Rectangle 1"/>
            <p:cNvSpPr/>
            <p:nvPr>
              <p:custDataLst>
                <p:tags r:id="rId6"/>
              </p:custDataLst>
            </p:nvPr>
          </p:nvSpPr>
          <p:spPr bwMode="auto">
            <a:xfrm>
              <a:off x="275" y="1154"/>
              <a:ext cx="5993" cy="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17145" rIns="17145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2020 </a:t>
              </a:r>
              <a:r>
                <a:rPr kumimoji="0" lang="zh-CN" altLang="en-US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年</a:t>
              </a:r>
              <a:r>
                <a:rPr kumimoji="0" lang="en-US" altLang="zh-CN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6</a:t>
              </a:r>
              <a:r>
                <a:rPr kumimoji="0" lang="zh-CN" altLang="en-US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月正式上线</a:t>
              </a:r>
              <a:endParaRPr kumimoji="0" lang="zh-CN" altLang="en-US" sz="1200" b="0" i="0" u="none" strike="noStrike" kern="1200" cap="none" spc="1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World Library</a:t>
              </a:r>
              <a:r>
                <a:rPr kumimoji="0" lang="zh-CN" altLang="en-US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数据库平台</a:t>
              </a:r>
              <a:endParaRPr kumimoji="0" lang="zh-CN" altLang="en-US" sz="1200" b="0" i="0" u="none" strike="noStrike" kern="1200" cap="none" spc="1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endParaRPr>
            </a:p>
          </p:txBody>
        </p:sp>
        <p:sp>
          <p:nvSpPr>
            <p:cNvPr id="9" name="三角形 8"/>
            <p:cNvSpPr/>
            <p:nvPr>
              <p:custDataLst>
                <p:tags r:id="rId7"/>
              </p:custDataLst>
            </p:nvPr>
          </p:nvSpPr>
          <p:spPr>
            <a:xfrm rot="5400000">
              <a:off x="6945" y="1540"/>
              <a:ext cx="339" cy="293"/>
            </a:xfrm>
            <a:prstGeom prst="triangle">
              <a:avLst/>
            </a:prstGeom>
            <a:solidFill>
              <a:srgbClr val="634E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2" name="Rectangle 1"/>
            <p:cNvSpPr/>
            <p:nvPr>
              <p:custDataLst>
                <p:tags r:id="rId8"/>
              </p:custDataLst>
            </p:nvPr>
          </p:nvSpPr>
          <p:spPr bwMode="auto">
            <a:xfrm>
              <a:off x="7946" y="1154"/>
              <a:ext cx="5993" cy="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17145" rIns="17145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相比较</a:t>
              </a:r>
              <a:endParaRPr kumimoji="0" lang="zh-CN" altLang="en-US" sz="1200" b="0" i="0" u="none" strike="noStrike" kern="1200" cap="none" spc="1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原</a:t>
              </a:r>
              <a:r>
                <a:rPr kumimoji="0" lang="en-US" altLang="zh-CN" sz="1200" b="0" i="0" u="none" strike="noStrike" kern="1200" cap="none" spc="15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Helvetica" panose="020B0604020202020204" pitchFamily="34" charset="0"/>
                </a:rPr>
                <a:t>World eBook Library</a:t>
              </a:r>
              <a:endParaRPr kumimoji="0" lang="en-US" altLang="zh-CN" sz="1200" b="0" i="0" u="none" strike="noStrike" kern="1200" cap="none" spc="1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748" y="2338"/>
              <a:ext cx="12915" cy="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9"/>
    </p:custData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37430" y="3273425"/>
            <a:ext cx="3827780" cy="3091815"/>
          </a:xfrm>
          <a:prstGeom prst="rect">
            <a:avLst/>
          </a:prstGeom>
        </p:spPr>
      </p:pic>
      <p:pic>
        <p:nvPicPr>
          <p:cNvPr id="3" name="图片 2" descr="C:\Users\Kingsoft\Desktop\活动\adventure-backlit-community-207896.jpgadventure-backlit-community-20789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/>
          <a:srcRect t="9126" r="722" b="9126"/>
          <a:stretch>
            <a:fillRect/>
          </a:stretch>
        </p:blipFill>
        <p:spPr>
          <a:xfrm>
            <a:off x="-635" y="0"/>
            <a:ext cx="9144635" cy="312039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611505" y="4149725"/>
            <a:ext cx="35286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"/>
          <p:cNvSpPr/>
          <p:nvPr>
            <p:custDataLst>
              <p:tags r:id="rId4"/>
            </p:custDataLst>
          </p:nvPr>
        </p:nvSpPr>
        <p:spPr bwMode="auto">
          <a:xfrm>
            <a:off x="346710" y="4121785"/>
            <a:ext cx="3806190" cy="168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500" tIns="35100" rIns="67500" bIns="0" anchor="b" anchorCtr="0"/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如果您的</a:t>
            </a: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IP</a:t>
            </a: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地址未被正确授权，会出现要求用户名和密码登录的界面，如果贵校图书馆订购了</a:t>
            </a: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World Library</a:t>
            </a: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数据库，请联系图书馆或者</a:t>
            </a: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IGROUP</a:t>
            </a: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公司客服以及时更新您的</a:t>
            </a: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IP</a:t>
            </a: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地址即可获得授权访问。</a:t>
            </a:r>
            <a:endParaRPr kumimoji="0" lang="zh-CN" altLang="en-US" sz="1400" i="0" kern="1200" cap="none" normalizeH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IGROUP</a:t>
            </a:r>
            <a:r>
              <a: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公司客服邮箱：</a:t>
            </a:r>
            <a:r>
              <a:rPr kumimoji="0" lang="en-US" altLang="zh-CN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rPr>
              <a:t>service@igroup.com.cn</a:t>
            </a:r>
            <a:endParaRPr kumimoji="0" lang="en-US" altLang="zh-CN" sz="1400" i="0" kern="1200" cap="none" normalizeH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思源黑体 CN Medium" panose="020B0600000000000000" charset="-122"/>
              <a:cs typeface="+mn-lt"/>
            </a:endParaRPr>
          </a:p>
        </p:txBody>
      </p:sp>
      <p:sp>
        <p:nvSpPr>
          <p:cNvPr id="7" name="Rectangle 1"/>
          <p:cNvSpPr/>
          <p:nvPr>
            <p:custDataLst>
              <p:tags r:id="rId5"/>
            </p:custDataLst>
          </p:nvPr>
        </p:nvSpPr>
        <p:spPr bwMode="auto">
          <a:xfrm>
            <a:off x="334645" y="3721735"/>
            <a:ext cx="3805555" cy="31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7145" rIns="17145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sz="1200" b="0" i="0" u="none" strike="noStrike" kern="1200" cap="none" spc="1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rPr>
              <a:t>数据库登录</a:t>
            </a:r>
            <a:endParaRPr kumimoji="0" lang="zh-CN" sz="1200" b="0" i="0" u="none" strike="noStrike" kern="1200" cap="none" spc="15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Helvetica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625475"/>
            <a:ext cx="9144000" cy="5883275"/>
            <a:chOff x="0" y="985"/>
            <a:chExt cx="14400" cy="9265"/>
          </a:xfrm>
        </p:grpSpPr>
        <p:sp>
          <p:nvSpPr>
            <p:cNvPr id="15" name="矩形 14"/>
            <p:cNvSpPr/>
            <p:nvPr>
              <p:custDataLst>
                <p:tags r:id="rId1"/>
              </p:custDataLst>
            </p:nvPr>
          </p:nvSpPr>
          <p:spPr>
            <a:xfrm>
              <a:off x="0" y="4092"/>
              <a:ext cx="14400" cy="241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6260" y="2724"/>
              <a:ext cx="7391" cy="5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667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6654" y="7733"/>
              <a:ext cx="6605" cy="474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ctr" anchorCtr="0">
              <a:normAutofit/>
            </a:bodyPr>
            <a:lstStyle>
              <a:defPPr>
                <a:defRPr lang="zh-CN"/>
              </a:defPPr>
              <a:lvl1pPr fontAlgn="auto">
                <a:lnSpc>
                  <a:spcPct val="130000"/>
                </a:lnSpc>
                <a:spcAft>
                  <a:spcPts val="1000"/>
                </a:spcAft>
                <a:defRPr sz="1600" spc="150"/>
              </a:lvl1pPr>
            </a:lstStyle>
            <a:p>
              <a:pPr marL="0" lvl="0" indent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SzPct val="100000"/>
                <a:buNone/>
              </a:pPr>
              <a:r>
                <a:rPr lang="zh-CN" sz="1200" u="none" strike="noStrike" baseline="0" dirty="0">
                  <a:solidFill>
                    <a:srgbClr val="404040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sym typeface="Helvetica" panose="020B0604020202020204" pitchFamily="34" charset="0"/>
                </a:rPr>
                <a:t>数据库主页</a:t>
              </a:r>
              <a:r>
                <a:rPr lang="en-US" altLang="zh-CN" sz="1200" u="none" strike="noStrike" baseline="0" dirty="0">
                  <a:solidFill>
                    <a:srgbClr val="404040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sym typeface="Helvetica" panose="020B0604020202020204" pitchFamily="34" charset="0"/>
                </a:rPr>
                <a:t>/Home Page</a:t>
              </a:r>
              <a:endParaRPr lang="zh-CN" altLang="en-US" sz="1200" u="none" strike="noStrike" baseline="0" dirty="0">
                <a:solidFill>
                  <a:srgbClr val="404040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sym typeface="Helvetica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311" y="5495"/>
              <a:ext cx="5557" cy="7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 anchorCtr="0">
              <a:noAutofit/>
            </a:bodyPr>
            <a:lstStyle>
              <a:defPPr>
                <a:defRPr lang="zh-CN"/>
              </a:defPPr>
              <a:lvl1pPr fontAlgn="auto">
                <a:lnSpc>
                  <a:spcPct val="130000"/>
                </a:lnSpc>
                <a:spcAft>
                  <a:spcPts val="1000"/>
                </a:spcAft>
                <a:defRPr sz="1600" spc="150"/>
              </a:lvl1pPr>
            </a:lstStyle>
            <a:p>
              <a:pPr marL="0" lvl="0" indent="-285750" algn="ctr" fontAlgn="ctr">
                <a:lnSpc>
                  <a:spcPct val="13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Font typeface="Wingdings" panose="05000000000000000000" charset="0"/>
                <a:buNone/>
              </a:pPr>
              <a:r>
                <a:rPr lang="zh-CN" altLang="en-US">
                  <a:solidFill>
                    <a:srgbClr val="40404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浏览</a:t>
              </a:r>
              <a:r>
                <a:rPr lang="en-US" altLang="zh-CN">
                  <a:solidFill>
                    <a:srgbClr val="40404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,</a:t>
              </a:r>
              <a:r>
                <a:rPr lang="zh-CN" altLang="en-US">
                  <a:solidFill>
                    <a:srgbClr val="40404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检索</a:t>
              </a:r>
              <a:r>
                <a:rPr lang="en-US" altLang="zh-CN">
                  <a:solidFill>
                    <a:srgbClr val="40404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,</a:t>
              </a:r>
              <a:r>
                <a:rPr lang="zh-CN" altLang="en-US">
                  <a:solidFill>
                    <a:srgbClr val="40404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下载</a:t>
              </a:r>
              <a:endParaRPr lang="zh-CN" altLang="en-US">
                <a:solidFill>
                  <a:srgbClr val="40404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311" y="4397"/>
              <a:ext cx="5557" cy="1098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b" anchorCtr="0">
              <a:normAutofit/>
            </a:bodyPr>
            <a:lstStyle>
              <a:defPPr>
                <a:defRPr lang="zh-CN"/>
              </a:defPPr>
              <a:lvl1pPr>
                <a:defRPr sz="2400" spc="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3000" b="1" spc="300">
                  <a:solidFill>
                    <a:srgbClr val="376092"/>
                  </a:solidFill>
                  <a:uFillTx/>
                  <a:latin typeface="Arial" panose="020B0604020202020204" pitchFamily="34" charset="0"/>
                  <a:sym typeface="+mn-ea"/>
                </a:rPr>
                <a:t>World Library</a:t>
              </a:r>
              <a:endParaRPr lang="en-US" altLang="zh-CN" sz="3000" b="1" spc="300">
                <a:solidFill>
                  <a:srgbClr val="376092"/>
                </a:solidFill>
                <a:uFillTx/>
                <a:latin typeface="Arial" panose="020B0604020202020204" pitchFamily="34" charset="0"/>
                <a:sym typeface="+mn-ea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8" y="3283"/>
              <a:ext cx="6931" cy="4233"/>
            </a:xfrm>
            <a:prstGeom prst="rect">
              <a:avLst/>
            </a:prstGeom>
          </p:spPr>
        </p:pic>
        <p:pic>
          <p:nvPicPr>
            <p:cNvPr id="6" name="图片 5" descr="WorldLibrary_NEWLogo_Background.d4a5f45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19" y="9430"/>
              <a:ext cx="1332" cy="821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6373" y="3141"/>
              <a:ext cx="1378" cy="737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2046" y="3450"/>
              <a:ext cx="4452" cy="120"/>
            </a:xfrm>
            <a:prstGeom prst="rect">
              <a:avLst/>
            </a:prstGeom>
            <a:solidFill>
              <a:srgbClr val="59C7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数据库主页</a:t>
              </a:r>
              <a:endParaRPr kumimoji="0" lang="zh-CN" altLang="en-US" sz="20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lang="zh-CN" altLang="en-US" sz="120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sym typeface="Helvetica" panose="020B0604020202020204" pitchFamily="34" charset="0"/>
                </a:rPr>
                <a:t>点击数据库</a:t>
              </a:r>
              <a:r>
                <a:rPr lang="en-US" altLang="zh-CN" sz="120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sym typeface="Helvetica" panose="020B0604020202020204" pitchFamily="34" charset="0"/>
                </a:rPr>
                <a:t>Logo</a:t>
              </a:r>
              <a:r>
                <a:rPr lang="zh-CN" altLang="en-US" sz="120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sym typeface="Helvetica" panose="020B0604020202020204" pitchFamily="34" charset="0"/>
                </a:rPr>
                <a:t>可以回到数据库首页</a:t>
              </a:r>
              <a:endParaRPr kumimoji="0" lang="zh-CN" altLang="en-US" sz="1200" i="0" kern="1200" cap="none" normalizeH="0" dirty="0">
                <a:solidFill>
                  <a:schemeClr val="bg1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lt"/>
                <a:sym typeface="Helvetica" panose="020B0604020202020204" pitchFamily="34" charset="0"/>
              </a:endParaRPr>
            </a:p>
          </p:txBody>
        </p:sp>
        <p:sp>
          <p:nvSpPr>
            <p:cNvPr id="9" name="Rectangle 1"/>
            <p:cNvSpPr/>
            <p:nvPr>
              <p:custDataLst>
                <p:tags r:id="rId9"/>
              </p:custDataLst>
            </p:nvPr>
          </p:nvSpPr>
          <p:spPr bwMode="auto">
            <a:xfrm flipH="1">
              <a:off x="8020" y="2212"/>
              <a:ext cx="4687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机构，登出 </a:t>
              </a:r>
              <a:endParaRPr kumimoji="0" lang="zh-CN" altLang="en-US" sz="20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200" i="0" kern="1200" cap="none" normalizeH="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+mn-lt"/>
                  <a:sym typeface="Helvetica" panose="020B0604020202020204" pitchFamily="34" charset="0"/>
                </a:rPr>
                <a:t>可查看所属机构所用</a:t>
              </a:r>
              <a:r>
                <a:rPr kumimoji="0" lang="en-US" altLang="zh-CN" sz="1200" i="0" kern="1200" cap="none" normalizeH="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+mn-lt"/>
                  <a:sym typeface="Helvetica" panose="020B0604020202020204" pitchFamily="34" charset="0"/>
                </a:rPr>
                <a:t>IP</a:t>
              </a:r>
              <a:r>
                <a:rPr kumimoji="0" lang="zh-CN" altLang="en-US" sz="1200" i="0" kern="1200" cap="none" normalizeH="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+mn-lt"/>
                  <a:sym typeface="Helvetica" panose="020B0604020202020204" pitchFamily="34" charset="0"/>
                </a:rPr>
                <a:t>，登出为退出系统</a:t>
              </a:r>
              <a:endParaRPr kumimoji="0" lang="zh-CN" altLang="en-US" sz="1200" i="0" kern="1200" cap="none" normalizeH="0" dirty="0">
                <a:solidFill>
                  <a:schemeClr val="bg1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lt"/>
                <a:sym typeface="Helvetica" panose="020B0604020202020204" pitchFamily="34" charset="0"/>
              </a:endParaRPr>
            </a:p>
          </p:txBody>
        </p:sp>
        <p:sp>
          <p:nvSpPr>
            <p:cNvPr id="17" name="Rectangle 1"/>
            <p:cNvSpPr/>
            <p:nvPr>
              <p:custDataLst>
                <p:tags r:id="rId10"/>
              </p:custDataLst>
            </p:nvPr>
          </p:nvSpPr>
          <p:spPr bwMode="auto">
            <a:xfrm flipH="1">
              <a:off x="8807" y="985"/>
              <a:ext cx="4452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A6AC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数据库平台语言</a:t>
              </a:r>
              <a:endParaRPr kumimoji="0" lang="zh-CN" altLang="en-US" sz="20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200" i="0" kern="1200" cap="none" normalizeH="0" dirty="0">
                  <a:solidFill>
                    <a:schemeClr val="bg1"/>
                  </a:solidFill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+mn-lt"/>
                  <a:sym typeface="Helvetica" panose="020B0604020202020204" pitchFamily="34" charset="0"/>
                </a:rPr>
                <a:t>可切换为英语，简体中文，繁体中文</a:t>
              </a:r>
              <a:endParaRPr kumimoji="0" lang="en-US" altLang="zh-CN" sz="1200" i="0" kern="1200" cap="none" normalizeH="0" dirty="0">
                <a:solidFill>
                  <a:schemeClr val="bg1"/>
                </a:solidFill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+mn-lt"/>
                <a:sym typeface="Helvetica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319" y="3141"/>
              <a:ext cx="726" cy="738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/>
          </p:nvSpPr>
          <p:spPr>
            <a:xfrm>
              <a:off x="12586" y="2212"/>
              <a:ext cx="120" cy="1238"/>
            </a:xfrm>
            <a:prstGeom prst="downArrow">
              <a:avLst/>
            </a:prstGeom>
            <a:solidFill>
              <a:srgbClr val="59C7D4"/>
            </a:solidFill>
            <a:ln>
              <a:solidFill>
                <a:srgbClr val="59C6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3097" y="3141"/>
              <a:ext cx="220" cy="738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下箭头 11"/>
            <p:cNvSpPr/>
            <p:nvPr/>
          </p:nvSpPr>
          <p:spPr>
            <a:xfrm>
              <a:off x="13115" y="1104"/>
              <a:ext cx="144" cy="2263"/>
            </a:xfrm>
            <a:prstGeom prst="downArrow">
              <a:avLst/>
            </a:prstGeom>
            <a:solidFill>
              <a:srgbClr val="59C7D4"/>
            </a:solidFill>
            <a:ln>
              <a:solidFill>
                <a:srgbClr val="59C6D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4A6AC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1"/>
    </p:custDataLst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1755" y="646430"/>
            <a:ext cx="8883015" cy="5843270"/>
            <a:chOff x="113" y="1018"/>
            <a:chExt cx="13989" cy="9202"/>
          </a:xfrm>
        </p:grpSpPr>
        <p:grpSp>
          <p:nvGrpSpPr>
            <p:cNvPr id="10" name="组合 9"/>
            <p:cNvGrpSpPr/>
            <p:nvPr/>
          </p:nvGrpSpPr>
          <p:grpSpPr>
            <a:xfrm>
              <a:off x="2884" y="1178"/>
              <a:ext cx="11218" cy="7500"/>
              <a:chOff x="776" y="841"/>
              <a:chExt cx="11218" cy="7500"/>
            </a:xfrm>
          </p:grpSpPr>
          <p:sp>
            <p:nvSpPr>
              <p:cNvPr id="3" name="矩形 2"/>
              <p:cNvSpPr/>
              <p:nvPr>
                <p:custDataLst>
                  <p:tags r:id="rId1"/>
                </p:custDataLst>
              </p:nvPr>
            </p:nvSpPr>
            <p:spPr>
              <a:xfrm>
                <a:off x="776" y="841"/>
                <a:ext cx="11218" cy="7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667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lt1"/>
                  </a:solidFill>
                </a:endParaRPr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86" y="1328"/>
                <a:ext cx="10798" cy="6526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>
              <a:off x="205" y="6919"/>
              <a:ext cx="11218" cy="3272"/>
              <a:chOff x="32" y="3812"/>
              <a:chExt cx="11218" cy="3272"/>
            </a:xfrm>
          </p:grpSpPr>
          <p:sp>
            <p:nvSpPr>
              <p:cNvPr id="7" name="矩形 6"/>
              <p:cNvSpPr/>
              <p:nvPr>
                <p:custDataLst>
                  <p:tags r:id="rId3"/>
                </p:custDataLst>
              </p:nvPr>
            </p:nvSpPr>
            <p:spPr>
              <a:xfrm>
                <a:off x="32" y="3812"/>
                <a:ext cx="11218" cy="32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667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lt1"/>
                  </a:solidFill>
                </a:endParaRPr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2" y="4169"/>
                <a:ext cx="10873" cy="2461"/>
              </a:xfrm>
              <a:prstGeom prst="rect">
                <a:avLst/>
              </a:prstGeom>
            </p:spPr>
          </p:pic>
        </p:grpSp>
        <p:pic>
          <p:nvPicPr>
            <p:cNvPr id="6" name="图片 5" descr="WorldLibrary_NEWLogo_Background.d4a5f45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60" y="9400"/>
              <a:ext cx="1332" cy="821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4328" y="5346"/>
              <a:ext cx="1085" cy="350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94" y="7255"/>
              <a:ext cx="1085" cy="395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Rectangle 1"/>
            <p:cNvSpPr/>
            <p:nvPr>
              <p:custDataLst>
                <p:tags r:id="rId6"/>
              </p:custDataLst>
            </p:nvPr>
          </p:nvSpPr>
          <p:spPr bwMode="auto">
            <a:xfrm>
              <a:off x="113" y="1018"/>
              <a:ext cx="2721" cy="5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→</a:t>
              </a:r>
              <a:r>
                <a:rPr kumimoji="0" lang="zh-CN" altLang="en-US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浏览</a:t>
              </a:r>
              <a:endParaRPr kumimoji="0" lang="en-US" altLang="zh-CN" sz="32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————————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①两种浏览模式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marR="0" lvl="0" indent="-28575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书封浏览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marR="0" lvl="0" indent="-28575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方格浏览（</a:t>
              </a:r>
              <a:r>
                <a:rPr kumimoji="0" lang="zh-CN" altLang="zh-CN" sz="1400" i="0" kern="1200" cap="none" normalizeH="0">
                  <a:solidFill>
                    <a:srgbClr val="FFFF00"/>
                  </a:solidFill>
                  <a:latin typeface="+mn-lt"/>
                  <a:ea typeface="思源黑体 CN Medium" panose="020B0600000000000000" charset="-122"/>
                  <a:cs typeface="+mn-lt"/>
                </a:rPr>
                <a:t>默认</a:t>
              </a: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）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marR="0" lvl="0" indent="-28575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285750" marR="0" lvl="0" indent="-28575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可根据各自喜好浏览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World Library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数据库资源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②点击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Collection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链接浏览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Collection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所收资源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807" y="7868"/>
              <a:ext cx="1288" cy="600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3488" y="5809"/>
              <a:ext cx="1926" cy="365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0770" y="1392"/>
              <a:ext cx="806" cy="1063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Rectangle 1"/>
            <p:cNvSpPr/>
            <p:nvPr>
              <p:custDataLst>
                <p:tags r:id="rId7"/>
              </p:custDataLst>
            </p:nvPr>
          </p:nvSpPr>
          <p:spPr bwMode="auto">
            <a:xfrm flipH="1">
              <a:off x="1387" y="7481"/>
              <a:ext cx="894" cy="120"/>
            </a:xfrm>
            <a:prstGeom prst="rect">
              <a:avLst/>
            </a:prstGeom>
            <a:solidFill>
              <a:srgbClr val="59C7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4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3094" y="5941"/>
              <a:ext cx="713" cy="120"/>
            </a:xfrm>
            <a:prstGeom prst="rect">
              <a:avLst/>
            </a:prstGeom>
            <a:solidFill>
              <a:srgbClr val="59C7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5" name="Rectangle 1"/>
            <p:cNvSpPr/>
            <p:nvPr>
              <p:custDataLst>
                <p:tags r:id="rId9"/>
              </p:custDataLst>
            </p:nvPr>
          </p:nvSpPr>
          <p:spPr bwMode="auto">
            <a:xfrm flipH="1">
              <a:off x="3007" y="7958"/>
              <a:ext cx="894" cy="120"/>
            </a:xfrm>
            <a:prstGeom prst="rect">
              <a:avLst/>
            </a:prstGeom>
            <a:solidFill>
              <a:srgbClr val="59C7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6" name="Rectangle 1"/>
            <p:cNvSpPr/>
            <p:nvPr>
              <p:custDataLst>
                <p:tags r:id="rId10"/>
              </p:custDataLst>
            </p:nvPr>
          </p:nvSpPr>
          <p:spPr bwMode="auto">
            <a:xfrm flipH="1">
              <a:off x="5195" y="5574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7" name="Rectangle 1"/>
            <p:cNvSpPr/>
            <p:nvPr>
              <p:custDataLst>
                <p:tags r:id="rId11"/>
              </p:custDataLst>
            </p:nvPr>
          </p:nvSpPr>
          <p:spPr bwMode="auto">
            <a:xfrm flipH="1">
              <a:off x="11276" y="1771"/>
              <a:ext cx="2113" cy="120"/>
            </a:xfrm>
            <a:prstGeom prst="rect">
              <a:avLst/>
            </a:prstGeom>
            <a:solidFill>
              <a:srgbClr val="5AC6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4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浏览</a:t>
              </a:r>
              <a:endParaRPr kumimoji="0" lang="zh-CN" altLang="en-US" sz="24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  <p:custDataLst>
      <p:tags r:id="rId12"/>
    </p:custData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14935" y="0"/>
            <a:ext cx="9027795" cy="6858000"/>
            <a:chOff x="181" y="0"/>
            <a:chExt cx="14217" cy="10800"/>
          </a:xfrm>
        </p:grpSpPr>
        <p:sp>
          <p:nvSpPr>
            <p:cNvPr id="13" name="Rectangle 1"/>
            <p:cNvSpPr/>
            <p:nvPr>
              <p:custDataLst>
                <p:tags r:id="rId1"/>
              </p:custDataLst>
            </p:nvPr>
          </p:nvSpPr>
          <p:spPr bwMode="auto">
            <a:xfrm>
              <a:off x="181" y="249"/>
              <a:ext cx="3507" cy="10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t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2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→</a:t>
              </a:r>
              <a:r>
                <a:rPr kumimoji="0" lang="zh-CN" altLang="en-US" sz="18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浏览图书列表</a:t>
              </a:r>
              <a:endParaRPr kumimoji="0" lang="zh-CN" altLang="en-US" sz="18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200" i="0" kern="1200" cap="none" normalizeH="0">
                  <a:solidFill>
                    <a:srgbClr val="FFFF00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方格浏览</a:t>
              </a:r>
              <a:r>
                <a:rPr kumimoji="0" lang="en-US" altLang="zh-CN" sz="1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-</a:t>
              </a:r>
              <a:r>
                <a:rPr kumimoji="0" lang="zh-CN" altLang="en-US" sz="1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图书合集</a:t>
              </a:r>
              <a:endParaRPr kumimoji="0" lang="en-US" altLang="zh-CN" sz="16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————————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打开合集之后，可以进一步进行筛选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Contributors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贡献者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/</a:t>
              </a: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作者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/</a:t>
              </a: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编辑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/</a:t>
              </a: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捐赠单位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Publisher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出版商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Subject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学科主题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④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Language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语言种类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由于页面显示有限，如需查看更多结果请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⑤点击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“</a:t>
              </a:r>
              <a:r>
                <a:rPr kumimoji="0" lang="zh-CN" altLang="en-US" sz="1400" i="0" kern="1200" cap="none" normalizeH="0">
                  <a:solidFill>
                    <a:srgbClr val="FFFF00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查看更多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”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链接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或者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⑥在页面右上方检索框内输入检索词进一步缩小显示内容。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如果展示结果太多，想回到页面顶端，可点击：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⑦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“Go Top”</a:t>
              </a: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 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858" y="0"/>
              <a:ext cx="10541" cy="10800"/>
              <a:chOff x="4336" y="0"/>
              <a:chExt cx="10064" cy="1019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336" y="0"/>
                <a:ext cx="10065" cy="565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336" y="5433"/>
                <a:ext cx="10064" cy="4766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4407" y="2014"/>
              <a:ext cx="1104" cy="339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616" y="2037"/>
              <a:ext cx="1104" cy="339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825" y="2014"/>
              <a:ext cx="1104" cy="339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1"/>
            <p:cNvSpPr/>
            <p:nvPr>
              <p:custDataLst>
                <p:tags r:id="rId4"/>
              </p:custDataLst>
            </p:nvPr>
          </p:nvSpPr>
          <p:spPr bwMode="auto">
            <a:xfrm flipH="1">
              <a:off x="4648" y="1894"/>
              <a:ext cx="623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14" name="Rectangle 1"/>
            <p:cNvSpPr/>
            <p:nvPr>
              <p:custDataLst>
                <p:tags r:id="rId5"/>
              </p:custDataLst>
            </p:nvPr>
          </p:nvSpPr>
          <p:spPr bwMode="auto">
            <a:xfrm flipH="1">
              <a:off x="5857" y="1894"/>
              <a:ext cx="623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16" name="Rectangle 1"/>
            <p:cNvSpPr/>
            <p:nvPr>
              <p:custDataLst>
                <p:tags r:id="rId6"/>
              </p:custDataLst>
            </p:nvPr>
          </p:nvSpPr>
          <p:spPr bwMode="auto">
            <a:xfrm flipH="1">
              <a:off x="7066" y="1894"/>
              <a:ext cx="623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034" y="1894"/>
              <a:ext cx="1104" cy="458"/>
              <a:chOff x="8034" y="1894"/>
              <a:chExt cx="1104" cy="458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8034" y="2014"/>
                <a:ext cx="1104" cy="339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1"/>
              <p:cNvSpPr/>
              <p:nvPr>
                <p:custDataLst>
                  <p:tags r:id="rId7"/>
                </p:custDataLst>
              </p:nvPr>
            </p:nvSpPr>
            <p:spPr bwMode="auto">
              <a:xfrm flipH="1">
                <a:off x="8275" y="189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④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8576" y="9667"/>
              <a:ext cx="1104" cy="458"/>
              <a:chOff x="8034" y="1894"/>
              <a:chExt cx="1104" cy="458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8034" y="2014"/>
                <a:ext cx="1104" cy="339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Rectangle 1"/>
              <p:cNvSpPr/>
              <p:nvPr>
                <p:custDataLst>
                  <p:tags r:id="rId8"/>
                </p:custDataLst>
              </p:nvPr>
            </p:nvSpPr>
            <p:spPr bwMode="auto">
              <a:xfrm flipH="1">
                <a:off x="8275" y="189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⑤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1348" y="1099"/>
              <a:ext cx="2915" cy="438"/>
              <a:chOff x="8034" y="1894"/>
              <a:chExt cx="2915" cy="438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8034" y="2014"/>
                <a:ext cx="2915" cy="31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Rectangle 1"/>
              <p:cNvSpPr/>
              <p:nvPr>
                <p:custDataLst>
                  <p:tags r:id="rId9"/>
                </p:custDataLst>
              </p:nvPr>
            </p:nvSpPr>
            <p:spPr bwMode="auto">
              <a:xfrm flipH="1">
                <a:off x="8275" y="189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⑥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3075" y="9803"/>
              <a:ext cx="1104" cy="759"/>
              <a:chOff x="8034" y="1894"/>
              <a:chExt cx="1104" cy="617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8034" y="2014"/>
                <a:ext cx="1104" cy="497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Rectangle 1"/>
              <p:cNvSpPr/>
              <p:nvPr>
                <p:custDataLst>
                  <p:tags r:id="rId10"/>
                </p:custDataLst>
              </p:nvPr>
            </p:nvSpPr>
            <p:spPr bwMode="auto">
              <a:xfrm flipH="1">
                <a:off x="8275" y="189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⑦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</p:grpSp>
    </p:spTree>
    <p:custDataLst>
      <p:tags r:id="rId11"/>
    </p:custData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8415" y="0"/>
            <a:ext cx="9162415" cy="6889115"/>
            <a:chOff x="-29" y="0"/>
            <a:chExt cx="14429" cy="1084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-29" y="0"/>
              <a:ext cx="14429" cy="811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/>
            <a:srcRect b="42635"/>
            <a:stretch>
              <a:fillRect/>
            </a:stretch>
          </p:blipFill>
          <p:spPr>
            <a:xfrm>
              <a:off x="-28" y="8193"/>
              <a:ext cx="14428" cy="2656"/>
            </a:xfrm>
            <a:prstGeom prst="rect">
              <a:avLst/>
            </a:prstGeom>
          </p:spPr>
        </p:pic>
      </p:grpSp>
      <p:sp>
        <p:nvSpPr>
          <p:cNvPr id="4" name="Rectangle 1"/>
          <p:cNvSpPr/>
          <p:nvPr>
            <p:custDataLst>
              <p:tags r:id="rId3"/>
            </p:custDataLst>
          </p:nvPr>
        </p:nvSpPr>
        <p:spPr bwMode="auto">
          <a:xfrm>
            <a:off x="5103495" y="285115"/>
            <a:ext cx="3805555" cy="112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7145" rIns="17145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rPr>
              <a:t>书封浏览模式</a:t>
            </a:r>
            <a:endParaRPr kumimoji="0" lang="zh-CN" altLang="en-US" sz="1400" b="0" i="0" u="none" strike="noStrike" kern="120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Helvetica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rPr>
              <a:t>--------------</a:t>
            </a:r>
            <a:endParaRPr kumimoji="0" lang="zh-CN" altLang="en-US" sz="1400" b="0" i="0" u="none" strike="noStrike" kern="120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Helvetica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Helvetica" panose="020B0604020202020204" pitchFamily="34" charset="0"/>
              </a:rPr>
              <a:t>按住鼠标左键，滚动滚轮，可以显示更多或者减少显示合集图书数量</a:t>
            </a:r>
            <a:endParaRPr kumimoji="0" lang="zh-CN" altLang="en-US" sz="1400" b="0" i="0" u="none" strike="noStrike" kern="120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Helvetica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/>
          <p:nvPr>
            <p:custDataLst>
              <p:tags r:id="rId1"/>
            </p:custDataLst>
          </p:nvPr>
        </p:nvSpPr>
        <p:spPr bwMode="auto">
          <a:xfrm>
            <a:off x="-635" y="572770"/>
            <a:ext cx="1939290" cy="654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500" tIns="35100" rIns="67500" bIns="0" anchor="b" anchorCtr="0"/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altLang="zh-CN" sz="2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→</a:t>
            </a:r>
            <a:r>
              <a:rPr kumimoji="0" lang="zh-CN" altLang="en-US" sz="18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浏览图书列表</a:t>
            </a:r>
            <a:endParaRPr kumimoji="0" lang="zh-CN" altLang="en-US" sz="18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en-US" sz="1200" i="0" kern="1200" cap="none" normalizeH="0">
                <a:solidFill>
                  <a:srgbClr val="FFFF00"/>
                </a:solidFill>
                <a:latin typeface="+mn-lt"/>
                <a:ea typeface="思源黑体 CN Medium" panose="020B0600000000000000" charset="-122"/>
                <a:cs typeface="+mn-lt"/>
              </a:rPr>
              <a:t>书封浏览</a:t>
            </a:r>
            <a:r>
              <a:rPr kumimoji="0" lang="en-US" altLang="zh-CN" sz="12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-</a:t>
            </a:r>
            <a:r>
              <a:rPr kumimoji="0" lang="zh-CN" altLang="en-US" sz="12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图书合集</a:t>
            </a:r>
            <a:endParaRPr kumimoji="0" lang="en-US" altLang="zh-CN" sz="16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————————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① 所选定的合集名称会移红色字体突出显示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②图书可以选择按新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/</a:t>
            </a: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旧或者图书书名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A-Z</a:t>
            </a:r>
            <a:r>
              <a: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顺序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/</a:t>
            </a: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倒序排列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③网页显示记录数量可以，默认情况下是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10</a:t>
            </a:r>
            <a:r>
              <a: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条记录，可以更改为：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25/50/100</a:t>
            </a:r>
            <a:endParaRPr kumimoji="0" lang="en-US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en-US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④可以按出版年份，语言，作者，出版商，合集和出版主题进一步筛选</a:t>
            </a:r>
            <a:endParaRPr kumimoji="0" lang="zh-CN" altLang="en-US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zh-CN" altLang="en-US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⑤隐藏</a:t>
            </a:r>
            <a:r>
              <a:rPr kumimoji="0" lang="en-US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/</a:t>
            </a: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显示筛选面板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⑥一键回到页面顶端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⑦下载整本图书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rPr>
              <a:t>⑧点击图书链接，可以浏览并查看该图书信息</a:t>
            </a:r>
            <a:endParaRPr kumimoji="0" lang="zh-CN" altLang="zh-CN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zh-CN" altLang="en-US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endParaRPr kumimoji="0" lang="zh-CN" altLang="en-US" sz="1400" i="0" kern="1200" cap="none" normalizeH="0">
              <a:solidFill>
                <a:schemeClr val="bg1"/>
              </a:solidFill>
              <a:latin typeface="+mn-lt"/>
              <a:ea typeface="思源黑体 CN Medium" panose="020B0600000000000000" charset="-122"/>
              <a:cs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90420" y="-635"/>
            <a:ext cx="7052945" cy="6858000"/>
            <a:chOff x="3053" y="-1"/>
            <a:chExt cx="11346" cy="10800"/>
          </a:xfrm>
        </p:grpSpPr>
        <p:grpSp>
          <p:nvGrpSpPr>
            <p:cNvPr id="22" name="组合 21"/>
            <p:cNvGrpSpPr/>
            <p:nvPr/>
          </p:nvGrpSpPr>
          <p:grpSpPr>
            <a:xfrm>
              <a:off x="3053" y="-1"/>
              <a:ext cx="11347" cy="10801"/>
              <a:chOff x="2934" y="0"/>
              <a:chExt cx="11496" cy="11297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934" y="0"/>
                <a:ext cx="11496" cy="646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34" y="4673"/>
                <a:ext cx="11496" cy="5971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34" y="10531"/>
                <a:ext cx="11496" cy="766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3467" y="10314"/>
                <a:ext cx="736" cy="522"/>
              </a:xfrm>
              <a:prstGeom prst="rect">
                <a:avLst/>
              </a:prstGeom>
            </p:spPr>
          </p:pic>
        </p:grp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17" y="8844"/>
              <a:ext cx="955" cy="1515"/>
            </a:xfrm>
            <a:prstGeom prst="rect">
              <a:avLst/>
            </a:prstGeom>
            <a:effectLst>
              <a:glow rad="101600">
                <a:schemeClr val="accent5">
                  <a:satMod val="175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3" y="450"/>
              <a:ext cx="6372" cy="1890"/>
            </a:xfrm>
            <a:prstGeom prst="rect">
              <a:avLst/>
            </a:prstGeom>
            <a:effectLst>
              <a:glow rad="139700">
                <a:schemeClr val="accent5">
                  <a:satMod val="175000"/>
                  <a:alpha val="40000"/>
                </a:schemeClr>
              </a:glow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矩形 29"/>
            <p:cNvSpPr/>
            <p:nvPr/>
          </p:nvSpPr>
          <p:spPr>
            <a:xfrm>
              <a:off x="7453" y="4218"/>
              <a:ext cx="1763" cy="3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7125" y="1757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32" name="Rectangle 1"/>
            <p:cNvSpPr/>
            <p:nvPr>
              <p:custDataLst>
                <p:tags r:id="rId9"/>
              </p:custDataLst>
            </p:nvPr>
          </p:nvSpPr>
          <p:spPr bwMode="auto">
            <a:xfrm flipH="1">
              <a:off x="6559" y="4347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33" name="Rectangle 1"/>
            <p:cNvSpPr/>
            <p:nvPr>
              <p:custDataLst>
                <p:tags r:id="rId10"/>
              </p:custDataLst>
            </p:nvPr>
          </p:nvSpPr>
          <p:spPr bwMode="auto">
            <a:xfrm flipH="1">
              <a:off x="8323" y="9541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3166" y="152"/>
              <a:ext cx="808" cy="8036"/>
              <a:chOff x="2940" y="152"/>
              <a:chExt cx="808" cy="8036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940" y="878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940" y="2526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940" y="6179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940" y="4467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940" y="7890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2940" y="6178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2940" y="152"/>
                <a:ext cx="809" cy="298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762" y="1246"/>
              <a:ext cx="809" cy="298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Rectangle 1"/>
            <p:cNvSpPr/>
            <p:nvPr>
              <p:custDataLst>
                <p:tags r:id="rId11"/>
              </p:custDataLst>
            </p:nvPr>
          </p:nvSpPr>
          <p:spPr bwMode="auto">
            <a:xfrm flipH="1">
              <a:off x="5388" y="1335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⑤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cxnSp>
          <p:nvCxnSpPr>
            <p:cNvPr id="49" name="肘形连接符 48"/>
            <p:cNvCxnSpPr>
              <a:stCxn id="40" idx="3"/>
              <a:endCxn id="50" idx="3"/>
            </p:cNvCxnSpPr>
            <p:nvPr/>
          </p:nvCxnSpPr>
          <p:spPr>
            <a:xfrm>
              <a:off x="3975" y="301"/>
              <a:ext cx="674" cy="385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1"/>
            <p:cNvSpPr/>
            <p:nvPr>
              <p:custDataLst>
                <p:tags r:id="rId12"/>
              </p:custDataLst>
            </p:nvPr>
          </p:nvSpPr>
          <p:spPr bwMode="auto">
            <a:xfrm flipH="1">
              <a:off x="4649" y="4098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④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cxnSp>
          <p:nvCxnSpPr>
            <p:cNvPr id="51" name="肘形连接符 50"/>
            <p:cNvCxnSpPr>
              <a:stCxn id="34" idx="3"/>
              <a:endCxn id="50" idx="3"/>
            </p:cNvCxnSpPr>
            <p:nvPr/>
          </p:nvCxnSpPr>
          <p:spPr>
            <a:xfrm>
              <a:off x="3975" y="1027"/>
              <a:ext cx="674" cy="313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肘形连接符 51"/>
            <p:cNvCxnSpPr>
              <a:stCxn id="35" idx="3"/>
              <a:endCxn id="50" idx="3"/>
            </p:cNvCxnSpPr>
            <p:nvPr/>
          </p:nvCxnSpPr>
          <p:spPr>
            <a:xfrm>
              <a:off x="3975" y="2675"/>
              <a:ext cx="674" cy="148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肘形连接符 52"/>
            <p:cNvCxnSpPr>
              <a:stCxn id="37" idx="3"/>
              <a:endCxn id="50" idx="3"/>
            </p:cNvCxnSpPr>
            <p:nvPr/>
          </p:nvCxnSpPr>
          <p:spPr>
            <a:xfrm flipV="1">
              <a:off x="3975" y="4158"/>
              <a:ext cx="674" cy="45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肘形连接符 53"/>
            <p:cNvCxnSpPr>
              <a:stCxn id="39" idx="3"/>
              <a:endCxn id="50" idx="3"/>
            </p:cNvCxnSpPr>
            <p:nvPr/>
          </p:nvCxnSpPr>
          <p:spPr>
            <a:xfrm flipV="1">
              <a:off x="3975" y="4158"/>
              <a:ext cx="674" cy="216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肘形连接符 54"/>
            <p:cNvCxnSpPr>
              <a:stCxn id="38" idx="3"/>
              <a:endCxn id="50" idx="3"/>
            </p:cNvCxnSpPr>
            <p:nvPr/>
          </p:nvCxnSpPr>
          <p:spPr>
            <a:xfrm flipV="1">
              <a:off x="3975" y="4158"/>
              <a:ext cx="674" cy="388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59C6D4"/>
              </a:solidFill>
              <a:tailEnd type="arrow"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13157" y="10253"/>
              <a:ext cx="1243" cy="3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Rectangle 1"/>
            <p:cNvSpPr/>
            <p:nvPr>
              <p:custDataLst>
                <p:tags r:id="rId13"/>
              </p:custDataLst>
            </p:nvPr>
          </p:nvSpPr>
          <p:spPr bwMode="auto">
            <a:xfrm flipH="1">
              <a:off x="12263" y="10374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⑥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7453" y="3098"/>
              <a:ext cx="1243" cy="3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1"/>
            <p:cNvSpPr/>
            <p:nvPr>
              <p:custDataLst>
                <p:tags r:id="rId14"/>
              </p:custDataLst>
            </p:nvPr>
          </p:nvSpPr>
          <p:spPr bwMode="auto">
            <a:xfrm flipH="1">
              <a:off x="8696" y="3219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⑦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7453" y="7140"/>
              <a:ext cx="3356" cy="366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1"/>
            <p:cNvSpPr/>
            <p:nvPr>
              <p:custDataLst>
                <p:tags r:id="rId15"/>
              </p:custDataLst>
            </p:nvPr>
          </p:nvSpPr>
          <p:spPr bwMode="auto">
            <a:xfrm flipH="1">
              <a:off x="10809" y="7261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⑧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  <p:custDataLst>
      <p:tags r:id="rId16"/>
    </p:custData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14935" y="137795"/>
            <a:ext cx="9028430" cy="6568440"/>
            <a:chOff x="181" y="217"/>
            <a:chExt cx="14218" cy="10344"/>
          </a:xfrm>
        </p:grpSpPr>
        <p:grpSp>
          <p:nvGrpSpPr>
            <p:cNvPr id="5" name="组合 4"/>
            <p:cNvGrpSpPr/>
            <p:nvPr/>
          </p:nvGrpSpPr>
          <p:grpSpPr>
            <a:xfrm>
              <a:off x="4583" y="217"/>
              <a:ext cx="9817" cy="9946"/>
              <a:chOff x="4583" y="0"/>
              <a:chExt cx="9817" cy="9946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4583" y="0"/>
                <a:ext cx="9817" cy="5520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 cstate="print"/>
              <a:srcRect t="11561"/>
              <a:stretch>
                <a:fillRect/>
              </a:stretch>
            </p:blipFill>
            <p:spPr>
              <a:xfrm>
                <a:off x="4583" y="5064"/>
                <a:ext cx="9817" cy="4882"/>
              </a:xfrm>
              <a:prstGeom prst="rect">
                <a:avLst/>
              </a:prstGeom>
            </p:spPr>
          </p:pic>
        </p:grpSp>
        <p:sp>
          <p:nvSpPr>
            <p:cNvPr id="13" name="Rectangle 1"/>
            <p:cNvSpPr/>
            <p:nvPr>
              <p:custDataLst>
                <p:tags r:id="rId3"/>
              </p:custDataLst>
            </p:nvPr>
          </p:nvSpPr>
          <p:spPr bwMode="auto">
            <a:xfrm>
              <a:off x="181" y="249"/>
              <a:ext cx="3723" cy="10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t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2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→</a:t>
              </a:r>
              <a:r>
                <a:rPr kumimoji="0" lang="zh-CN" altLang="en-US" sz="18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浏览图书信息</a:t>
              </a:r>
              <a:endParaRPr kumimoji="0" lang="zh-CN" altLang="en-US" sz="18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————————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点击图书书名，即可打开图书页面，在图书页面，您可以浏览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①图书相关著录信息：书名，语言，作者，出版商，所属合集，所属主题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点击相关主题词链接，可以以该主题词为检索词进行图书聚类查找。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②在线阅读图书摘要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③浏览系统推荐类似高度相关的其它图书资源。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如果页面显示的图书有限，可以点击页面底端的缩略符滚动查看未完全显示的图书。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⑤下载该图书（同时可以查看该图书的大小） 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 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5714" y="1196"/>
              <a:ext cx="6943" cy="3587"/>
              <a:chOff x="7411" y="1528"/>
              <a:chExt cx="6943" cy="365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8034" y="1528"/>
                <a:ext cx="6320" cy="3659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Rectangle 1"/>
              <p:cNvSpPr/>
              <p:nvPr>
                <p:custDataLst>
                  <p:tags r:id="rId4"/>
                </p:custDataLst>
              </p:nvPr>
            </p:nvSpPr>
            <p:spPr bwMode="auto">
              <a:xfrm flipH="1">
                <a:off x="7411" y="2469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①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714" y="5401"/>
              <a:ext cx="6943" cy="1461"/>
              <a:chOff x="7411" y="2014"/>
              <a:chExt cx="6943" cy="146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034" y="2014"/>
                <a:ext cx="6320" cy="1461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1"/>
              <p:cNvSpPr/>
              <p:nvPr>
                <p:custDataLst>
                  <p:tags r:id="rId5"/>
                </p:custDataLst>
              </p:nvPr>
            </p:nvSpPr>
            <p:spPr bwMode="auto">
              <a:xfrm flipH="1">
                <a:off x="7411" y="2523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②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714" y="7314"/>
              <a:ext cx="6937" cy="1461"/>
              <a:chOff x="7417" y="2014"/>
              <a:chExt cx="6937" cy="1461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8034" y="2014"/>
                <a:ext cx="6320" cy="1461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1"/>
              <p:cNvSpPr/>
              <p:nvPr>
                <p:custDataLst>
                  <p:tags r:id="rId6"/>
                </p:custDataLst>
              </p:nvPr>
            </p:nvSpPr>
            <p:spPr bwMode="auto">
              <a:xfrm flipH="1">
                <a:off x="7417" y="2362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③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7772" y="4806"/>
              <a:ext cx="1217" cy="363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1"/>
            <p:cNvSpPr/>
            <p:nvPr>
              <p:custDataLst>
                <p:tags r:id="rId7"/>
              </p:custDataLst>
            </p:nvPr>
          </p:nvSpPr>
          <p:spPr bwMode="auto">
            <a:xfrm flipH="1">
              <a:off x="8989" y="5040"/>
              <a:ext cx="875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⑤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574" y="9370"/>
              <a:ext cx="2041" cy="383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7699" y="9370"/>
              <a:ext cx="875" cy="251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④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164465" y="748030"/>
            <a:ext cx="9119235" cy="5741670"/>
            <a:chOff x="-259" y="1178"/>
            <a:chExt cx="14361" cy="9042"/>
          </a:xfrm>
        </p:grpSpPr>
        <p:grpSp>
          <p:nvGrpSpPr>
            <p:cNvPr id="10" name="组合 9"/>
            <p:cNvGrpSpPr/>
            <p:nvPr/>
          </p:nvGrpSpPr>
          <p:grpSpPr>
            <a:xfrm>
              <a:off x="2884" y="1178"/>
              <a:ext cx="11218" cy="7500"/>
              <a:chOff x="776" y="841"/>
              <a:chExt cx="11218" cy="7500"/>
            </a:xfrm>
          </p:grpSpPr>
          <p:sp>
            <p:nvSpPr>
              <p:cNvPr id="3" name="矩形 2"/>
              <p:cNvSpPr/>
              <p:nvPr>
                <p:custDataLst>
                  <p:tags r:id="rId1"/>
                </p:custDataLst>
              </p:nvPr>
            </p:nvSpPr>
            <p:spPr>
              <a:xfrm>
                <a:off x="776" y="841"/>
                <a:ext cx="11218" cy="7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667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lt1"/>
                  </a:solidFill>
                </a:endParaRPr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86" y="1328"/>
                <a:ext cx="10798" cy="6526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>
              <a:off x="205" y="6919"/>
              <a:ext cx="11218" cy="3272"/>
              <a:chOff x="32" y="3812"/>
              <a:chExt cx="11218" cy="3272"/>
            </a:xfrm>
          </p:grpSpPr>
          <p:sp>
            <p:nvSpPr>
              <p:cNvPr id="7" name="矩形 6"/>
              <p:cNvSpPr/>
              <p:nvPr>
                <p:custDataLst>
                  <p:tags r:id="rId3"/>
                </p:custDataLst>
              </p:nvPr>
            </p:nvSpPr>
            <p:spPr>
              <a:xfrm>
                <a:off x="32" y="3812"/>
                <a:ext cx="11218" cy="32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667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lt1"/>
                  </a:solidFill>
                </a:endParaRPr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2" y="4169"/>
                <a:ext cx="10873" cy="2461"/>
              </a:xfrm>
              <a:prstGeom prst="rect">
                <a:avLst/>
              </a:prstGeom>
            </p:spPr>
          </p:pic>
        </p:grpSp>
        <p:pic>
          <p:nvPicPr>
            <p:cNvPr id="6" name="图片 5" descr="WorldLibrary_NEWLogo_Background.d4a5f45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60" y="9400"/>
              <a:ext cx="1332" cy="821"/>
            </a:xfrm>
            <a:prstGeom prst="rect">
              <a:avLst/>
            </a:prstGeom>
          </p:spPr>
        </p:pic>
        <p:sp>
          <p:nvSpPr>
            <p:cNvPr id="13" name="Rectangle 1"/>
            <p:cNvSpPr/>
            <p:nvPr>
              <p:custDataLst>
                <p:tags r:id="rId6"/>
              </p:custDataLst>
            </p:nvPr>
          </p:nvSpPr>
          <p:spPr bwMode="auto">
            <a:xfrm>
              <a:off x="-259" y="1178"/>
              <a:ext cx="2960" cy="3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→</a:t>
              </a:r>
              <a:r>
                <a:rPr kumimoji="0" lang="zh-CN" altLang="en-US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检索</a:t>
              </a:r>
              <a:endParaRPr kumimoji="0" lang="en-US" altLang="zh-CN" sz="32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————————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①检索所有图书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②检索符合检索条件的图书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③检索某一主题合集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548" y="2524"/>
              <a:ext cx="6661" cy="365"/>
            </a:xfrm>
            <a:prstGeom prst="rect">
              <a:avLst/>
            </a:prstGeom>
            <a:noFill/>
            <a:ln>
              <a:solidFill>
                <a:srgbClr val="5BC7D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9C7D4"/>
                  </a:solidFill>
                </a14:hiddenFill>
              </a:ext>
            </a:ex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423" y="1291"/>
              <a:ext cx="786" cy="1113"/>
            </a:xfrm>
            <a:prstGeom prst="rect">
              <a:avLst/>
            </a:prstGeom>
            <a:noFill/>
            <a:ln>
              <a:solidFill>
                <a:srgbClr val="5BC7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988" y="7270"/>
              <a:ext cx="2089" cy="598"/>
            </a:xfrm>
            <a:prstGeom prst="rect">
              <a:avLst/>
            </a:prstGeom>
            <a:noFill/>
            <a:ln>
              <a:solidFill>
                <a:srgbClr val="5BC7D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9C7D4"/>
                  </a:solidFill>
                </a14:hiddenFill>
              </a:ext>
            </a:ex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1"/>
            <p:cNvSpPr/>
            <p:nvPr>
              <p:custDataLst>
                <p:tags r:id="rId7"/>
              </p:custDataLst>
            </p:nvPr>
          </p:nvSpPr>
          <p:spPr bwMode="auto">
            <a:xfrm flipH="1">
              <a:off x="12209" y="1665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30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12049" y="2646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31" name="Rectangle 1"/>
            <p:cNvSpPr/>
            <p:nvPr>
              <p:custDataLst>
                <p:tags r:id="rId9"/>
              </p:custDataLst>
            </p:nvPr>
          </p:nvSpPr>
          <p:spPr bwMode="auto">
            <a:xfrm flipH="1">
              <a:off x="10529" y="7509"/>
              <a:ext cx="894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③</a:t>
              </a:r>
              <a:endParaRPr kumimoji="0" lang="zh-CN" altLang="en-US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  <p:custDataLst>
      <p:tags r:id="rId10"/>
    </p:custData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97485" y="139065"/>
            <a:ext cx="8474710" cy="6345555"/>
            <a:chOff x="311" y="219"/>
            <a:chExt cx="13346" cy="9993"/>
          </a:xfrm>
        </p:grpSpPr>
        <p:sp>
          <p:nvSpPr>
            <p:cNvPr id="13" name="Rectangle 1"/>
            <p:cNvSpPr/>
            <p:nvPr>
              <p:custDataLst>
                <p:tags r:id="rId1"/>
              </p:custDataLst>
            </p:nvPr>
          </p:nvSpPr>
          <p:spPr bwMode="auto">
            <a:xfrm>
              <a:off x="311" y="219"/>
              <a:ext cx="3777" cy="3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t" anchorCtr="0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→</a:t>
              </a:r>
              <a:r>
                <a:rPr kumimoji="0" lang="zh-CN" altLang="en-US" sz="32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检索图书</a:t>
              </a:r>
              <a:endParaRPr kumimoji="0" lang="en-US" altLang="zh-CN" sz="32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—————————————</a:t>
              </a:r>
              <a:endParaRPr kumimoji="0" lang="zh-CN" altLang="zh-CN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① 关键词检索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检索所有字段中包括检索框中所输入的关键词，并将关键词在检索结果中标红显示。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②高级检索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可以添加更多的检索词（③），规定检索关键词出现的字段（④），设定检索词中间的逻辑关系（⑤：与，或，非）。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默认情况下只显示</a:t>
              </a:r>
              <a:r>
                <a:rPr kumimoji="0" lang="en-US" altLang="zh-CN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3</a:t>
              </a: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个关键词组合，如需更多关键词组合，可以点击＋号添加（③）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⑥重置，即清空所有检索关键词，重新输入关键词。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en-US" sz="14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⑦检索，即执行所撰写的检索命令。执行检索后，可以浏览检索结果图书列表。</a:t>
              </a: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endParaRPr kumimoji="0" lang="zh-CN" altLang="en-US" sz="1400" i="0" kern="1200" cap="none" normalizeH="0">
                <a:solidFill>
                  <a:schemeClr val="bg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0" y="1528"/>
              <a:ext cx="9367" cy="1152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1874" y="1155"/>
              <a:ext cx="799" cy="1869"/>
              <a:chOff x="8034" y="1234"/>
              <a:chExt cx="1104" cy="186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034" y="1354"/>
                <a:ext cx="1104" cy="1749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Rectangle 1"/>
              <p:cNvSpPr/>
              <p:nvPr>
                <p:custDataLst>
                  <p:tags r:id="rId3"/>
                </p:custDataLst>
              </p:nvPr>
            </p:nvSpPr>
            <p:spPr bwMode="auto">
              <a:xfrm flipH="1">
                <a:off x="8274" y="123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bg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①</a:t>
                </a:r>
                <a:endParaRPr kumimoji="0" lang="zh-CN" altLang="zh-CN" sz="20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2826" y="1155"/>
              <a:ext cx="799" cy="1869"/>
              <a:chOff x="8034" y="1234"/>
              <a:chExt cx="1104" cy="1869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034" y="1354"/>
                <a:ext cx="1104" cy="1749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1"/>
              <p:cNvSpPr/>
              <p:nvPr>
                <p:custDataLst>
                  <p:tags r:id="rId4"/>
                </p:custDataLst>
              </p:nvPr>
            </p:nvSpPr>
            <p:spPr bwMode="auto">
              <a:xfrm flipH="1">
                <a:off x="8274" y="123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bg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②</a:t>
                </a:r>
                <a:endParaRPr kumimoji="0" lang="zh-CN" altLang="zh-CN" sz="2000" i="0" kern="1200" cap="none" normalizeH="0">
                  <a:solidFill>
                    <a:schemeClr val="bg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1" y="3292"/>
              <a:ext cx="9336" cy="6920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2361" y="6400"/>
              <a:ext cx="799" cy="1141"/>
              <a:chOff x="8034" y="1234"/>
              <a:chExt cx="1104" cy="114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8034" y="1354"/>
                <a:ext cx="1104" cy="1021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Rectangle 1"/>
              <p:cNvSpPr/>
              <p:nvPr>
                <p:custDataLst>
                  <p:tags r:id="rId6"/>
                </p:custDataLst>
              </p:nvPr>
            </p:nvSpPr>
            <p:spPr bwMode="auto">
              <a:xfrm flipH="1">
                <a:off x="8274" y="123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③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4698" y="4698"/>
              <a:ext cx="1822" cy="8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Rectangle 1"/>
            <p:cNvSpPr/>
            <p:nvPr>
              <p:custDataLst>
                <p:tags r:id="rId7"/>
              </p:custDataLst>
            </p:nvPr>
          </p:nvSpPr>
          <p:spPr bwMode="auto">
            <a:xfrm flipH="1">
              <a:off x="4872" y="4578"/>
              <a:ext cx="451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④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803" y="4698"/>
              <a:ext cx="1356" cy="8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Rectangle 1"/>
            <p:cNvSpPr/>
            <p:nvPr>
              <p:custDataLst>
                <p:tags r:id="rId8"/>
              </p:custDataLst>
            </p:nvPr>
          </p:nvSpPr>
          <p:spPr bwMode="auto">
            <a:xfrm flipH="1">
              <a:off x="12256" y="4578"/>
              <a:ext cx="451" cy="120"/>
            </a:xfrm>
            <a:prstGeom prst="rect">
              <a:avLst/>
            </a:prstGeom>
            <a:solidFill>
              <a:srgbClr val="59C7D4"/>
            </a:solidFill>
            <a:ln w="12700">
              <a:solidFill>
                <a:srgbClr val="59C6D4"/>
              </a:solidFill>
              <a:miter lim="4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rPr>
                <a:t>⑤</a:t>
              </a:r>
              <a:endParaRPr kumimoji="0" lang="zh-CN" altLang="zh-CN" sz="2000" i="0" kern="1200" cap="none" normalizeH="0">
                <a:solidFill>
                  <a:schemeClr val="tx1"/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0880" y="9190"/>
              <a:ext cx="1167" cy="778"/>
              <a:chOff x="8034" y="1234"/>
              <a:chExt cx="1805" cy="1186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8034" y="1354"/>
                <a:ext cx="1805" cy="1066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Rectangle 1"/>
              <p:cNvSpPr/>
              <p:nvPr>
                <p:custDataLst>
                  <p:tags r:id="rId9"/>
                </p:custDataLst>
              </p:nvPr>
            </p:nvSpPr>
            <p:spPr bwMode="auto">
              <a:xfrm flipH="1">
                <a:off x="8274" y="123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⑥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2177" y="9190"/>
              <a:ext cx="1167" cy="778"/>
              <a:chOff x="8034" y="1234"/>
              <a:chExt cx="1805" cy="1186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8034" y="1354"/>
                <a:ext cx="1805" cy="1066"/>
              </a:xfrm>
              <a:prstGeom prst="rect">
                <a:avLst/>
              </a:prstGeom>
              <a:noFill/>
              <a:ln>
                <a:solidFill>
                  <a:srgbClr val="59C6D4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Rectangle 1"/>
              <p:cNvSpPr/>
              <p:nvPr>
                <p:custDataLst>
                  <p:tags r:id="rId10"/>
                </p:custDataLst>
              </p:nvPr>
            </p:nvSpPr>
            <p:spPr bwMode="auto">
              <a:xfrm flipH="1">
                <a:off x="8274" y="1234"/>
                <a:ext cx="623" cy="120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⑦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</p:grpSp>
    </p:spTree>
    <p:custDataLst>
      <p:tags r:id="rId11"/>
    </p:custDataLst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21360" y="788035"/>
            <a:ext cx="8208010" cy="5888990"/>
            <a:chOff x="1136" y="1241"/>
            <a:chExt cx="12926" cy="927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36" y="1991"/>
              <a:ext cx="12127" cy="6818"/>
            </a:xfrm>
            <a:prstGeom prst="rect">
              <a:avLst/>
            </a:prstGeom>
          </p:spPr>
        </p:pic>
        <p:pic>
          <p:nvPicPr>
            <p:cNvPr id="5" name="图片 4" descr="WorldLibrary_NEWLogo_Background.d4a5f45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30" y="9695"/>
              <a:ext cx="1332" cy="821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1683" y="1398"/>
              <a:ext cx="218" cy="8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025" y="1993"/>
              <a:ext cx="218" cy="8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284" y="1526"/>
              <a:ext cx="218" cy="862"/>
            </a:xfrm>
            <a:prstGeom prst="rect">
              <a:avLst/>
            </a:prstGeom>
            <a:noFill/>
            <a:ln>
              <a:solidFill>
                <a:srgbClr val="59C6D4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2364" y="1241"/>
              <a:ext cx="11698" cy="1784"/>
              <a:chOff x="8737" y="654"/>
              <a:chExt cx="5620" cy="2883"/>
            </a:xfrm>
          </p:grpSpPr>
          <p:sp>
            <p:nvSpPr>
              <p:cNvPr id="47" name="Rectangle 1"/>
              <p:cNvSpPr/>
              <p:nvPr>
                <p:custDataLst>
                  <p:tags r:id="rId3"/>
                </p:custDataLst>
              </p:nvPr>
            </p:nvSpPr>
            <p:spPr bwMode="auto">
              <a:xfrm flipH="1">
                <a:off x="9450" y="2507"/>
                <a:ext cx="1295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下载进度条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  <p:sp>
            <p:nvSpPr>
              <p:cNvPr id="3" name="Rectangle 1"/>
              <p:cNvSpPr/>
              <p:nvPr>
                <p:custDataLst>
                  <p:tags r:id="rId4"/>
                </p:custDataLst>
              </p:nvPr>
            </p:nvSpPr>
            <p:spPr bwMode="auto">
              <a:xfrm flipH="1">
                <a:off x="10745" y="654"/>
                <a:ext cx="969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缩放阅读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  <p:sp>
            <p:nvSpPr>
              <p:cNvPr id="4" name="Rectangle 1"/>
              <p:cNvSpPr/>
              <p:nvPr>
                <p:custDataLst>
                  <p:tags r:id="rId5"/>
                </p:custDataLst>
              </p:nvPr>
            </p:nvSpPr>
            <p:spPr bwMode="auto">
              <a:xfrm flipH="1">
                <a:off x="12350" y="654"/>
                <a:ext cx="969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全屏阅读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  <p:sp>
            <p:nvSpPr>
              <p:cNvPr id="6" name="Rectangle 1"/>
              <p:cNvSpPr/>
              <p:nvPr>
                <p:custDataLst>
                  <p:tags r:id="rId6"/>
                </p:custDataLst>
              </p:nvPr>
            </p:nvSpPr>
            <p:spPr bwMode="auto">
              <a:xfrm flipH="1">
                <a:off x="12514" y="2508"/>
                <a:ext cx="969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打印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  <p:sp>
            <p:nvSpPr>
              <p:cNvPr id="7" name="Rectangle 1"/>
              <p:cNvSpPr/>
              <p:nvPr>
                <p:custDataLst>
                  <p:tags r:id="rId7"/>
                </p:custDataLst>
              </p:nvPr>
            </p:nvSpPr>
            <p:spPr bwMode="auto">
              <a:xfrm flipH="1">
                <a:off x="13388" y="656"/>
                <a:ext cx="969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离线保存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  <p:sp>
            <p:nvSpPr>
              <p:cNvPr id="8" name="Rectangle 1"/>
              <p:cNvSpPr/>
              <p:nvPr>
                <p:custDataLst>
                  <p:tags r:id="rId8"/>
                </p:custDataLst>
              </p:nvPr>
            </p:nvSpPr>
            <p:spPr bwMode="auto">
              <a:xfrm flipH="1">
                <a:off x="8737" y="657"/>
                <a:ext cx="1401" cy="1029"/>
              </a:xfrm>
              <a:prstGeom prst="rect">
                <a:avLst/>
              </a:prstGeom>
              <a:solidFill>
                <a:srgbClr val="59C7D4"/>
              </a:solidFill>
              <a:ln w="12700">
                <a:solidFill>
                  <a:srgbClr val="59C6D4"/>
                </a:solidFill>
                <a:miter lim="4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67500" tIns="35100" rIns="67500" bIns="0" anchor="b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  <a:buNone/>
                </a:pP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当前页</a:t>
                </a:r>
                <a:r>
                  <a:rPr kumimoji="0" lang="en-US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/</a:t>
                </a:r>
                <a:r>
                  <a:rPr kumimoji="0" lang="zh-CN" altLang="zh-CN" sz="2000" i="0" kern="1200" cap="none" normalizeH="0">
                    <a:solidFill>
                      <a:schemeClr val="tx1"/>
                    </a:solidFill>
                    <a:latin typeface="+mn-lt"/>
                    <a:ea typeface="思源黑体 CN Medium" panose="020B0600000000000000" charset="-122"/>
                    <a:cs typeface="+mn-lt"/>
                  </a:rPr>
                  <a:t>总页数</a:t>
                </a:r>
                <a:endParaRPr kumimoji="0" lang="zh-CN" altLang="zh-CN" sz="2000" i="0" kern="1200" cap="none" normalizeH="0">
                  <a:solidFill>
                    <a:schemeClr val="tx1"/>
                  </a:solidFill>
                  <a:latin typeface="+mn-lt"/>
                  <a:ea typeface="思源黑体 CN Medium" panose="020B0600000000000000" charset="-122"/>
                  <a:cs typeface="+mn-lt"/>
                </a:endParaRPr>
              </a:p>
            </p:txBody>
          </p:sp>
        </p:grpSp>
        <p:sp>
          <p:nvSpPr>
            <p:cNvPr id="12" name="Rectangle 1"/>
            <p:cNvSpPr/>
            <p:nvPr>
              <p:custDataLst>
                <p:tags r:id="rId9"/>
              </p:custDataLst>
            </p:nvPr>
          </p:nvSpPr>
          <p:spPr bwMode="auto">
            <a:xfrm>
              <a:off x="1136" y="9171"/>
              <a:ext cx="7056" cy="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7500" tIns="35100" rIns="67500" bIns="0" anchor="b" anchorCtr="0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  <a:buNone/>
              </a:pPr>
              <a:r>
                <a:rPr kumimoji="0" lang="en-US" altLang="zh-CN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World Library</a:t>
              </a:r>
              <a:r>
                <a:rPr kumimoji="0" lang="zh-CN" altLang="en-US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数据库所有电子图书提供</a:t>
              </a:r>
              <a:r>
                <a:rPr kumimoji="0" lang="en-US" altLang="zh-CN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PDF</a:t>
              </a:r>
              <a:r>
                <a:rPr kumimoji="0" lang="zh-CN" altLang="en-US" sz="1400" i="0" kern="1200" cap="none" normalizeH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思源黑体 CN Medium" panose="020B0600000000000000" charset="-122"/>
                  <a:cs typeface="+mn-lt"/>
                </a:rPr>
                <a:t>格式全文下载，下载后阅读体验更佳</a:t>
              </a:r>
              <a:endParaRPr kumimoji="0" lang="zh-CN" altLang="en-US" sz="1400" i="0" kern="1200" cap="none" normalizeH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思源黑体 CN Medium" panose="020B0600000000000000" charset="-122"/>
                <a:cs typeface="+mn-lt"/>
              </a:endParaRPr>
            </a:p>
          </p:txBody>
        </p:sp>
      </p:grpSp>
    </p:spTree>
    <p:custDataLst>
      <p:tags r:id="rId10"/>
    </p:custDataLst>
  </p:cSld>
  <p:clrMapOvr>
    <a:masterClrMapping/>
  </p:clrMapOvr>
  <p:transition spd="med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9710" y="560705"/>
            <a:ext cx="8708390" cy="5687060"/>
            <a:chOff x="346" y="883"/>
            <a:chExt cx="13714" cy="8956"/>
          </a:xfrm>
        </p:grpSpPr>
        <p:sp>
          <p:nvSpPr>
            <p:cNvPr id="8" name="矩形 7"/>
            <p:cNvSpPr/>
            <p:nvPr>
              <p:custDataLst>
                <p:tags r:id="rId1"/>
              </p:custDataLst>
            </p:nvPr>
          </p:nvSpPr>
          <p:spPr>
            <a:xfrm>
              <a:off x="346" y="1709"/>
              <a:ext cx="13708" cy="738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形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11597" y="883"/>
              <a:ext cx="2083" cy="2384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>
              <p:custDataLst>
                <p:tags r:id="rId4"/>
              </p:custDataLst>
            </p:nvPr>
          </p:nvGrpSpPr>
          <p:grpSpPr>
            <a:xfrm>
              <a:off x="13133" y="9593"/>
              <a:ext cx="547" cy="247"/>
              <a:chOff x="17051" y="10912"/>
              <a:chExt cx="729" cy="329"/>
            </a:xfrm>
            <a:solidFill>
              <a:schemeClr val="accent1">
                <a:alpha val="48000"/>
              </a:schemeClr>
            </a:solidFill>
          </p:grpSpPr>
          <p:sp>
            <p:nvSpPr>
              <p:cNvPr id="11" name="矩形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17382" y="10912"/>
                <a:ext cx="398" cy="109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17051" y="11145"/>
                <a:ext cx="728" cy="96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图片 6" descr="placingpictureplaceholder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>
            <a:xfrm>
              <a:off x="720" y="2099"/>
              <a:ext cx="8460" cy="4371"/>
            </a:xfrm>
            <a:prstGeom prst="rect">
              <a:avLst/>
            </a:prstGeom>
          </p:spPr>
        </p:pic>
        <p:pic>
          <p:nvPicPr>
            <p:cNvPr id="13" name="图片 12" descr="placingpictureplaceholder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>
            <a:xfrm>
              <a:off x="720" y="6620"/>
              <a:ext cx="4163" cy="2059"/>
            </a:xfrm>
            <a:prstGeom prst="rect">
              <a:avLst/>
            </a:prstGeom>
          </p:spPr>
        </p:pic>
        <p:pic>
          <p:nvPicPr>
            <p:cNvPr id="14" name="图片 13" descr="placingpictureplaceholder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>
            <a:xfrm>
              <a:off x="5033" y="6620"/>
              <a:ext cx="4147" cy="2059"/>
            </a:xfrm>
            <a:prstGeom prst="rect">
              <a:avLst/>
            </a:prstGeom>
          </p:spPr>
        </p:pic>
        <p:sp>
          <p:nvSpPr>
            <p:cNvPr id="2" name="标题 1"/>
            <p:cNvSpPr>
              <a:spLocks noGrp="1"/>
            </p:cNvSpPr>
            <p:nvPr/>
          </p:nvSpPr>
          <p:spPr>
            <a:xfrm>
              <a:off x="11718" y="3284"/>
              <a:ext cx="2342" cy="999"/>
            </a:xfrm>
            <a:prstGeom prst="rect">
              <a:avLst/>
            </a:prstGeom>
          </p:spPr>
          <p:txBody>
            <a:bodyPr/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>
                  <a:solidFill>
                    <a:schemeClr val="tx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谢谢！</a:t>
              </a:r>
              <a:endParaRPr lang="zh-CN" altLang="en-US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781" y="4283"/>
              <a:ext cx="3898" cy="273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0" algn="r" defTabSz="913765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</a:pPr>
              <a:r>
                <a:rPr lang="zh-CN" altLang="en-US" sz="1800" smtClean="0">
                  <a:ln w="3175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关于World Library更多信息，欢迎咨询我们</a:t>
              </a:r>
              <a:endParaRPr lang="zh-CN" altLang="en-US" sz="180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lvl="0" algn="r" defTabSz="913765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</a:pPr>
              <a:r>
                <a:rPr lang="zh-CN" altLang="en-US" sz="1800" smtClean="0">
                  <a:ln w="3175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021-64454595</a:t>
              </a:r>
              <a:endParaRPr lang="zh-CN" altLang="en-US" sz="180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思源黑体 CN Medium" panose="020B0600000000000000" charset="-122"/>
                <a:cs typeface="+mn-lt"/>
              </a:endParaRPr>
            </a:p>
            <a:p>
              <a:pPr marL="0" lvl="0" algn="r" defTabSz="913765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</a:pPr>
              <a:r>
                <a:rPr lang="zh-CN" altLang="en-US" sz="1800" smtClean="0">
                  <a:ln w="3175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lt"/>
                  <a:ea typeface="思源黑体 CN Medium" panose="020B0600000000000000" charset="-122"/>
                  <a:cs typeface="+mn-lt"/>
                  <a:sym typeface="+mn-ea"/>
                </a:rPr>
                <a:t>info@igroup.com.cn</a:t>
              </a:r>
              <a:endParaRPr lang="zh-CN" altLang="en-US" sz="180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思源黑体 CN Medium" panose="020B0600000000000000" charset="-122"/>
                <a:cs typeface="+mn-lt"/>
                <a:sym typeface="+mn-ea"/>
              </a:endParaRPr>
            </a:p>
          </p:txBody>
        </p:sp>
      </p:grpSp>
    </p:spTree>
    <p:custDataLst>
      <p:tags r:id="rId13"/>
    </p:custDataLst>
  </p:cSld>
  <p:clrMapOvr>
    <a:masterClrMapping/>
  </p:clrMapOvr>
  <p:transition spd="med">
    <p:split orient="vert"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316_1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8316"/>
  <p:tag name="KSO_WM_UNIT_VALUE" val="1150"/>
  <p:tag name="KSO_WM_TEMPLATE_ASSEMBLE_XID" val="5ef15c5f0e56d0f322bebbd3"/>
  <p:tag name="KSO_WM_TEMPLATE_ASSEMBLE_GROUPID" val="5ef15c5f0e56d0f322bebbd3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316_1*a*1"/>
  <p:tag name="KSO_WM_TEMPLATE_CATEGORY" val="diagram"/>
  <p:tag name="KSO_WM_TEMPLATE_INDEX" val="20208316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5e328b49378d4eb6a9a95fbebff10fa7"/>
  <p:tag name="KSO_WM_ASSEMBLE_CHIP_INDEX" val="58eaaedaf47346c9bec1f87f809c6ba6"/>
  <p:tag name="KSO_WM_UNIT_TEXT_FILL_FORE_SCHEMECOLOR_INDEX_BRIGHTNESS" val="0"/>
  <p:tag name="KSO_WM_UNIT_TEXT_FILL_FORE_SCHEMECOLOR_INDEX" val="13"/>
  <p:tag name="KSO_WM_UNIT_TEXT_FILL_TYPE" val="1"/>
  <p:tag name="KSO_WM_TEMPLATE_ASSEMBLE_XID" val="5ef15c5f0e56d0f322bebbd3"/>
  <p:tag name="KSO_WM_TEMPLATE_ASSEMBLE_GROUPID" val="5ef15c5f0e56d0f322bebbd3"/>
  <p:tag name="KSO_WM_UNIT_SMARTLAYOUT_COMPRESS_INFO" val="{&#10;    &quot;id&quot;: &quot;2020-06-23T09:35:27&quot;,&#10;    &quot;max&quot;: 5.8294488188976388,&#10;    &quot;topChanged&quot;: 5.8007131021408487&#10;}&#10;"/>
</p:tagLst>
</file>

<file path=ppt/tags/tag3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316_1*f*1"/>
  <p:tag name="KSO_WM_TEMPLATE_CATEGORY" val="diagram"/>
  <p:tag name="KSO_WM_TEMPLATE_INDEX" val="20208316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08"/>
  <p:tag name="KSO_WM_UNIT_SHOW_EDIT_AREA_INDICATION" val="1"/>
  <p:tag name="KSO_WM_CHIP_GROUPID" val="5e6b05596848fb12bee65ac8"/>
  <p:tag name="KSO_WM_CHIP_XID" val="5e6b05596848fb12bee65aca"/>
  <p:tag name="KSO_WM_UNIT_DEC_AREA_ID" val="c64b44be9d2d426a8849d3843146a2aa"/>
  <p:tag name="KSO_WM_ASSEMBLE_CHIP_INDEX" val="42232c3bcc6b4ab99b2b6856d5eec2ad"/>
  <p:tag name="KSO_WM_UNIT_SUPPORT_UNIT_TYPE" val="[&quot;α&quot;,&quot;β&quot;]"/>
  <p:tag name="KSO_WM_UNIT_TEXT_FILL_FORE_SCHEMECOLOR_INDEX_BRIGHTNESS" val="0.25"/>
  <p:tag name="KSO_WM_UNIT_TEXT_FILL_FORE_SCHEMECOLOR_INDEX" val="13"/>
  <p:tag name="KSO_WM_UNIT_TEXT_FILL_TYPE" val="1"/>
  <p:tag name="KSO_WM_TEMPLATE_ASSEMBLE_XID" val="5ef15c5f0e56d0f322bebbd3"/>
  <p:tag name="KSO_WM_TEMPLATE_ASSEMBLE_GROUPID" val="5ef15c5f0e56d0f322bebbd3"/>
</p:tagLst>
</file>

<file path=ppt/tags/tag4.xml><?xml version="1.0" encoding="utf-8"?>
<p:tagLst xmlns:p="http://schemas.openxmlformats.org/presentationml/2006/main">
  <p:tag name="KSO_WM_UNIT_VALUE" val="1227*11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8316_1*d*1"/>
  <p:tag name="KSO_WM_TEMPLATE_CATEGORY" val="diagram"/>
  <p:tag name="KSO_WM_TEMPLATE_INDEX" val="2020831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d75f18bf0ba14d61973b2bd2a2c08ee3"/>
  <p:tag name="KSO_WM_ASSEMBLE_CHIP_INDEX" val="68eaec3d97434249ba95ff06c79842eb"/>
  <p:tag name="KSO_WM_UNIT_PLACING_PICTURE" val="68eaec3d97434249ba95ff06c79842eb"/>
  <p:tag name="KSO_WM_UNIT_SUPPORT_UNIT_TYPE" val="[&quot;l&quot;,&quot;m&quot;,&quot;n&quot;,&quot;o&quot;,&quot;p&quot;,&quot;q&quot;,&quot;r&quot;,&quot;δ&quot;,&quot;η&quot;,&quot;α&quot;,&quot;β&quot;,&quot;θ&quot;]"/>
  <p:tag name="KSO_WM_TEMPLATE_ASSEMBLE_XID" val="5ef15c5f0e56d0f322bebbd3"/>
  <p:tag name="KSO_WM_TEMPLATE_ASSEMBLE_GROUPID" val="5ef15c5f0e56d0f322bebbd3"/>
</p:tagLst>
</file>

<file path=ppt/tags/tag5.xml><?xml version="1.0" encoding="utf-8"?>
<p:tagLst xmlns:p="http://schemas.openxmlformats.org/presentationml/2006/main">
  <p:tag name="KSO_WM_BEAUTIFY_FLAG" val="#wm#"/>
  <p:tag name="KSO_WM_TEMPLATE_CATEGORY" val="diagram"/>
  <p:tag name="KSO_WM_TEMPLATE_INDEX" val="20208316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3T09:35:27&quot;,&quot;maxSize&quot;:{&quot;size1&quot;:52.5},&quot;minSize&quot;:{&quot;size1&quot;:45},&quot;normalSize&quot;:{&quot;size1&quot;:47.078125},&quot;subLayout&quot;:[{&quot;id&quot;:&quot;2020-06-23T09:35:27&quot;,&quot;margin&quot;:{&quot;bottom&quot;:2.5399999618530273,&quot;left&quot;:3.3870000839233398,&quot;right&quot;:0,&quot;top&quot;:2.5399999618530273},&quot;type&quot;:0},{&quot;id&quot;:&quot;2020-06-23T09:35:27&quot;,&quot;maxSize&quot;:{&quot;size1&quot;:43.743430187084059},&quot;minSize&quot;:{&quot;size1&quot;:28.143430187084057},&quot;normalSize&quot;:{&quot;size1&quot;:28.143430187084061},&quot;subLayout&quot;:[{&quot;id&quot;:&quot;2020-06-23T09:35:27&quot;,&quot;margin&quot;:{&quot;bottom&quot;:0,&quot;left&quot;:0.84700000286102295,&quot;right&quot;:3.3870000839233398,&quot;top&quot;:3.3870000839233398},&quot;type&quot;:0},{&quot;id&quot;:&quot;2020-06-23T09:35:27&quot;,&quot;margin&quot;:{&quot;bottom&quot;:3.3870000839233398,&quot;left&quot;:0.84700000286102295,&quot;right&quot;:3.3870000839233398,&quot;top&quot;:0.42300000786781311},&quot;type&quot;:0}],&quot;type&quot;:0}],&quot;type&quot;:0}"/>
  <p:tag name="KSO_WM_SLIDE_CAN_ADD_NAVIGATION" val="1"/>
  <p:tag name="KSO_WM_SLIDE_BACKGROUND" val="[&quot;general&quot;,&quot;frame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71ea2c47edf80c4a5df18b"/>
  <p:tag name="KSO_WM_SLIDE_ID" val="diagram20208316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48"/>
  <p:tag name="KSO_WM_SLIDE_POSITION" val="120*95"/>
  <p:tag name="KSO_WM_TAG_VERSION" val="1.0"/>
  <p:tag name="KSO_WM_CHIP_FILLPROP" val="[[{&quot;fill_id&quot;:&quot;e57bfa1d5aa74e19b89ecbda2d730518&quot;,&quot;fill_align&quot;:&quot;lb&quot;,&quot;text_align&quot;:&quot;lb&quot;,&quot;text_direction&quot;:&quot;horizontal&quot;,&quot;chip_types&quot;:[&quot;header&quot;]},{&quot;fill_id&quot;:&quot;7a0967d824244b51bc38bbc9e0ecbbb2&quot;,&quot;fill_align&quot;:&quot;lt&quot;,&quot;text_align&quot;:&quot;lt&quot;,&quot;text_direction&quot;:&quot;horizontal&quot;,&quot;chip_types&quot;:[&quot;text&quot;,&quot;picture&quot;,&quot;chart&quot;,&quot;table&quot;]},{&quot;fill_id&quot;:&quot;4327c07703e44616b342edeb10877556&quot;,&quot;fill_align&quot;:&quot;rm&quot;,&quot;text_align&quot;:&quot;lm&quot;,&quot;text_direction&quot;:&quot;horizontal&quot;,&quot;chip_types&quot;:[&quot;diagram&quot;,&quot;pictext&quot;,&quot;picture&quot;,&quot;chart&quot;,&quot;table&quot;,&quot;video&quot;],&quot;support_features&quot;:[&quot;collage&quot;,&quot;carousel&quot;,&quot;creativecrop&quot;]}]]"/>
  <p:tag name="KSO_WM_SLIDE_LAYOUT" val="a_d_f"/>
  <p:tag name="KSO_WM_SLIDE_LAYOUT_CNT" val="1_1_1"/>
  <p:tag name="KSO_WM_CHIP_GROUPID" val="5e71ea2c47edf80c4a5df18a"/>
  <p:tag name="KSO_WM_SLIDE_BK_DARK_LIGHT" val="2"/>
  <p:tag name="KSO_WM_SLIDE_BACKGROUND_TYPE" val="frame"/>
  <p:tag name="KSO_WM_SLIDE_SUPPORT_FEATURE_TYPE" val="7"/>
  <p:tag name="KSO_WM_TEMPLATE_ASSEMBLE_XID" val="5ef15c5f0e56d0f322bebbd3"/>
  <p:tag name="KSO_WM_TEMPLATE_ASSEMBLE_GROUPID" val="5ef15c5f0e56d0f322bebbd3"/>
</p:tagLst>
</file>

<file path=ppt/tags/tag6.xml><?xml version="1.0" encoding="utf-8"?>
<p:tagLst xmlns:p="http://schemas.openxmlformats.org/presentationml/2006/main">
  <p:tag name="KSO_WM_UNIT_VALUE" val="1565*114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diagram20208115_1*d*3"/>
  <p:tag name="KSO_WM_TEMPLATE_CATEGORY" val="diagram"/>
  <p:tag name="KSO_WM_TEMPLATE_INDEX" val="202081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72a6f770eabf4b4abe438ddc9a8846d8"/>
  <p:tag name="KSO_WM_ASSEMBLE_CHIP_INDEX" val="eeccb29d42904fe581498765ccc29d0c"/>
  <p:tag name="KSO_WM_UNIT_PLACING_PICTURE" val="eeccb29d42904fe581498765ccc29d0c"/>
  <p:tag name="KSO_WM_UNIT_SUPPORT_UNIT_TYPE" val="[&quot;l&quot;,&quot;m&quot;,&quot;n&quot;,&quot;o&quot;,&quot;p&quot;,&quot;q&quot;,&quot;r&quot;,&quot;δ&quot;,&quot;η&quot;,&quot;α&quot;,&quot;β&quot;,&quot;θ&quot;]"/>
  <p:tag name="KSO_WM_TEMPLATE_ASSEMBLE_XID" val="5eef3593a758c1ec0b709552"/>
  <p:tag name="KSO_WM_TEMPLATE_ASSEMBLE_GROUPID" val="5eef3593a758c1ec0b709552"/>
</p:tagLst>
</file>

<file path=ppt/tags/tag7.xml><?xml version="1.0" encoding="utf-8"?>
<p:tagLst xmlns:p="http://schemas.openxmlformats.org/presentationml/2006/main">
  <p:tag name="KSO_WM_UNIT_VALUE" val="888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08115_1*d*2"/>
  <p:tag name="KSO_WM_TEMPLATE_CATEGORY" val="diagram"/>
  <p:tag name="KSO_WM_TEMPLATE_INDEX" val="202081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d6a53de5b644aec81f6686298b470d1"/>
  <p:tag name="KSO_WM_ASSEMBLE_CHIP_INDEX" val="e02ef1dbc6d247d99a2863d540d122f3"/>
  <p:tag name="KSO_WM_UNIT_PLACING_PICTURE" val="e02ef1dbc6d247d99a2863d540d122f3"/>
  <p:tag name="KSO_WM_UNIT_SUPPORT_UNIT_TYPE" val="[&quot;α&quot;,&quot;β&quot;]"/>
  <p:tag name="KSO_WM_TEMPLATE_ASSEMBLE_XID" val="5eef3593a758c1ec0b709552"/>
  <p:tag name="KSO_WM_TEMPLATE_ASSEMBLE_GROUPID" val="5eef3593a758c1ec0b709552"/>
</p:tagLst>
</file>

<file path=ppt/tags/tag8.xml><?xml version="1.0" encoding="utf-8"?>
<p:tagLst xmlns:p="http://schemas.openxmlformats.org/presentationml/2006/main">
  <p:tag name="KSO_WM_UNIT_VALUE" val="888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8115_1*d*1"/>
  <p:tag name="KSO_WM_TEMPLATE_CATEGORY" val="diagram"/>
  <p:tag name="KSO_WM_TEMPLATE_INDEX" val="202081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ce695942b844f1885669d0957ba7432"/>
  <p:tag name="KSO_WM_ASSEMBLE_CHIP_INDEX" val="124ced01ec1a446386dbd4ac96108001"/>
  <p:tag name="KSO_WM_UNIT_PLACING_PICTURE" val="124ced01ec1a446386dbd4ac96108001"/>
  <p:tag name="KSO_WM_UNIT_SUPPORT_UNIT_TYPE" val="[&quot;α&quot;,&quot;β&quot;]"/>
  <p:tag name="KSO_WM_TEMPLATE_ASSEMBLE_XID" val="5eef3593a758c1ec0b709552"/>
  <p:tag name="KSO_WM_TEMPLATE_ASSEMBLE_GROUPID" val="5eef3593a758c1ec0b709552"/>
</p:tagLst>
</file>

<file path=ppt/tags/tag9.xml><?xml version="1.0" encoding="utf-8"?>
<p:tagLst xmlns:p="http://schemas.openxmlformats.org/presentationml/2006/main">
  <p:tag name="KSO_WM_SLIDE_BACKGROUND" val="[&quot;general&quot;]"/>
  <p:tag name="KSO_WM_SLIDE_RATIO" val="1.777778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21T18:26:28&quot;,&quot;maxSize&quot;:{&quot;size1&quot;:40},&quot;minSize&quot;:{&quot;size1&quot;:37.600000000000001},&quot;normalSize&quot;:{&quot;size1&quot;:39.999999999999993},&quot;subLayout&quot;:[{&quot;id&quot;:&quot;2020-06-21T18:26:28&quot;,&quot;margin&quot;:{&quot;bottom&quot;:1.6929999589920044,&quot;left&quot;:1.2699999809265137,&quot;right&quot;:0.026000002399086952,&quot;top&quot;:1.6929999589920044},&quot;type&quot;:0},{&quot;id&quot;:&quot;2020-06-21T18:26:28&quot;,&quot;maxSize&quot;:{&quot;size1&quot;:64.399939360951194},&quot;minSize&quot;:{&quot;size1&quot;:51.099939360951197},&quot;normalSize&quot;:{&quot;size1&quot;:51.099939360951197},&quot;subLayout&quot;:[{&quot;id&quot;:&quot;2020-06-21T18:26:28&quot;,&quot;margin&quot;:{&quot;bottom&quot;:0.81999999284744263,&quot;left&quot;:1.2439998388290405,&quot;right&quot;:1.2699999809265137,&quot;top&quot;:1.6929999589920044},&quot;type&quot;:0},{&quot;id&quot;:&quot;2020-06-21T18:26:28&quot;,&quot;margin&quot;:{&quot;bottom&quot;:1.6929999589920044,&quot;left&quot;:1.2439998388290405,&quot;right&quot;:1.2350000143051147,&quot;top&quot;:0.026000002399086952},&quot;type&quot;:0}],&quot;type&quot;:0}],&quot;type&quot;:0}"/>
  <p:tag name="KSO_WM_SLIDE_ID" val="diagram20208115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08115"/>
  <p:tag name="KSO_WM_SLIDE_LAYOUT" val="d_f"/>
  <p:tag name="KSO_WM_SLIDE_LAYOUT_CNT" val="3_1"/>
  <p:tag name="KSO_WM_SLIDE_TYPE" val="text"/>
  <p:tag name="KSO_WM_SLIDE_SUBTYPE" val="picTxt"/>
  <p:tag name="KSO_WM_SLIDE_SIZE" val="889*444"/>
  <p:tag name="KSO_WM_SLIDE_POSITION" val="36*4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FILLPROP" val="[[{&quot;fill_id&quot;:&quot;a191b7916f5d4e6790853885787b9144&quot;,&quot;fill_align&quot;:&quot;cm&quot;,&quot;text_align&quot;:&quot;lm&quot;,&quot;text_direction&quot;:&quot;horizontal&quot;,&quot;chip_types&quot;:[&quot;diagram&quot;,&quot;picture&quot;,&quot;header&quot;,&quot;chart&quot;,&quot;table&quot;,&quot;video&quot;],&quot;support_features&quot;:[&quot;collage&quot;,&quot;carousel&quot;,&quot;creativecrop&quot;]},{&quot;fill_id&quot;:&quot;66af5d0d32e1461887ee88dd95e95d29&quot;,&quot;fill_align&quot;:&quot;lm&quot;,&quot;text_align&quot;:&quot;lm&quot;,&quot;text_direction&quot;:&quot;horizontal&quot;,&quot;chip_types&quot;:[&quot;picture&quot;,&quot;chart&quot;,&quot;table&quot;],&quot;support_features&quot;:[&quot;collage&quot;]},{&quot;fill_id&quot;:&quot;d6c87ad152574ee2bfd8886819ad02c4&quot;,&quot;fill_align&quot;:&quot;lm&quot;,&quot;text_align&quot;:&quot;lm&quot;,&quot;text_direction&quot;:&quot;horizontal&quot;,&quot;chip_types&quot;:[&quot;picture&quot;,&quot;chart&quot;,&quot;table&quot;],&quot;support_features&quot;:[&quot;collage&quot;]},{&quot;fill_id&quot;:&quot;0a1e7f823c5b41f4a1e8e010765cb943&quot;,&quot;fill_align&quot;:&quot;lt&quot;,&quot;text_align&quot;:&quot;lt&quot;,&quot;text_direction&quot;:&quot;horizontal&quot;,&quot;chip_types&quot;:[&quot;text&quot;,&quot;picture&quot;],&quot;support_features&quot;:[&quot;collage&quot;]}]]"/>
  <p:tag name="KSO_WM_CHIP_XID" val="5eedbcdffa6683b8872baa85"/>
  <p:tag name="KSO_WM_CHIP_GROUPID" val="5eedbcdffa6683b8872baa84"/>
  <p:tag name="KSO_WM_SLIDE_BK_DARK_LIGHT" val="2"/>
  <p:tag name="KSO_WM_SLIDE_BACKGROUND_TYPE" val="general"/>
  <p:tag name="KSO_WM_SLIDE_SUPPORT_FEATURE_TYPE" val="0"/>
  <p:tag name="KSO_WM_TEMPLATE_ASSEMBLE_XID" val="5eef3593a758c1ec0b709552"/>
  <p:tag name="KSO_WM_TEMPLATE_ASSEMBLE_GROUPID" val="5eef3593a758c1ec0b709552"/>
</p:tagLst>
</file>

<file path=ppt/tags/tag10.xml><?xml version="1.0" encoding="utf-8"?>
<p:tagLst xmlns:p="http://schemas.openxmlformats.org/presentationml/2006/main">
  <p:tag name="KSO_WM_UNIT_VALUE" val="1142*338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662_1*d*1"/>
  <p:tag name="KSO_WM_TEMPLATE_CATEGORY" val="diagram"/>
  <p:tag name="KSO_WM_TEMPLATE_INDEX" val="20200662"/>
  <p:tag name="KSO_WM_UNIT_SUPPORT_UNIT_TYPE" val="[&quot;d&quot;]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0662_1*i*2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0"/>
  <p:tag name="KSO_WM_UNIT_FILL_TYPE" val="1"/>
</p:tagLst>
</file>

<file path=ppt/tags/tag1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13.xml><?xml version="1.0" encoding="utf-8"?>
<p:tagLst xmlns:p="http://schemas.openxmlformats.org/presentationml/2006/main">
  <p:tag name="KSO_WM_UNIT_NOCLEAR" val="0"/>
  <p:tag name="KSO_WM_UNIT_VALUE" val="9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662_1*f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62_1*i*4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TEXT_FILL_FORE_SCHEMECOLOR_INDEX_BRIGHTNESS" val="-0.5"/>
  <p:tag name="KSO_WM_UNIT_TEXT_FILL_FORE_SCHEMECOLOR_INDEX" val="14"/>
  <p:tag name="KSO_WM_UNIT_TEX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662_1*i*5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2"/>
  <p:tag name="KSO_WM_UNIT_TEXT_FILL_TYPE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62_1*i*4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TEXT_FILL_FORE_SCHEMECOLOR_INDEX_BRIGHTNESS" val="-0.5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SLIDE_ID" val="diagram20200662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959*521"/>
  <p:tag name="KSO_WM_SLIDE_POSITION" val="0*18"/>
  <p:tag name="KSO_WM_TAG_VERSION" val="1.0"/>
  <p:tag name="KSO_WM_BEAUTIFY_FLAG" val="#wm#"/>
  <p:tag name="KSO_WM_TEMPLATE_CATEGORY" val="diagram"/>
  <p:tag name="KSO_WM_TEMPLATE_INDEX" val="20200662"/>
  <p:tag name="KSO_WM_SLIDE_LAYOUT" val="a_d_f"/>
  <p:tag name="KSO_WM_SLIDE_LAYOUT_CNT" val="1_1_1"/>
</p:tagLst>
</file>

<file path=ppt/tags/tag18.xml><?xml version="1.0" encoding="utf-8"?>
<p:tagLst xmlns:p="http://schemas.openxmlformats.org/presentationml/2006/main">
  <p:tag name="KSO_WM_UNIT_VALUE" val="1142*338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662_1*d*1"/>
  <p:tag name="KSO_WM_TEMPLATE_CATEGORY" val="diagram"/>
  <p:tag name="KSO_WM_TEMPLATE_INDEX" val="20200662"/>
  <p:tag name="KSO_WM_UNIT_SUPPORT_UNIT_TYPE" val="[&quot;d&quot;]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62_1*i*4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TEXT_FILL_FORE_SCHEMECOLOR_INDEX_BRIGHTNESS" val="-0.5"/>
  <p:tag name="KSO_WM_UNIT_TEXT_FILL_FORE_SCHEMECOLOR_INDEX" val="14"/>
  <p:tag name="KSO_WM_UNIT_TEXT_FILL_TYPE" val="1"/>
</p:tagLst>
</file>

<file path=ppt/tags/tag21.xml><?xml version="1.0" encoding="utf-8"?>
<p:tagLst xmlns:p="http://schemas.openxmlformats.org/presentationml/2006/main">
  <p:tag name="KSO_WM_BEAUTIFY_FLAG" val="#wm#"/>
  <p:tag name="KSO_WM_TEMPLATE_CATEGORY" val="diagram"/>
  <p:tag name="KSO_WM_TEMPLATE_INDEX" val="2020066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67_1*i*1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-0.05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67_1*i*3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.xml><?xml version="1.0" encoding="utf-8"?>
<p:tagLst xmlns:p="http://schemas.openxmlformats.org/presentationml/2006/main"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3767_1*f*2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PRESET_TEXT" val="点击此处添加图注，文字是您思想的提炼。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NOCLEAR" val="0"/>
  <p:tag name="KSO_WM_UNIT_VALUE" val="20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67_1*f*1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，否则容易造成观者的阅读压力，适得其反。更多时候我们只需要播下一颗种子，自然有微风吹拂，雨露滋养。"/>
  <p:tag name="KSO_WM_UNIT_TEXT_FILL_FORE_SCHEMECOLOR_INDEX_BRIGHTNESS" val="0.25"/>
  <p:tag name="KSO_WM_UNIT_TEXT_FILL_FORE_SCHEMECOLOR_INDEX" val="13"/>
  <p:tag name="KSO_WM_UNIT_TEXT_FILL_TYPE" val="1"/>
</p:tagLst>
</file>

<file path=ppt/tags/tag2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767_1*a*1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PRESET_TEXT" val="单击添加大标题"/>
</p:tagLst>
</file>

<file path=ppt/tags/tag2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28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29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0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67_1*i*3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67_1*i*3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4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8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39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40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1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3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4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48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62_1*i*4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TEXT_FILL_FORE_SCHEMECOLOR_INDEX_BRIGHTNESS" val="-0.5"/>
  <p:tag name="KSO_WM_UNIT_TEXT_FILL_FORE_SCHEMECOLOR_INDEX" val="14"/>
  <p:tag name="KSO_WM_UNIT_TEXT_FILL_TYPE" val="1"/>
</p:tagLst>
</file>

<file path=ppt/tags/tag50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</p:tagLst>
</file>

<file path=ppt/tags/tag51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3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4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8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59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0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61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3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4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67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67_1*i*3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67_1*i*3"/>
  <p:tag name="KSO_WM_TEMPLATE_CATEGORY" val="diagram"/>
  <p:tag name="KSO_WM_TEMPLATE_INDEX" val="20203767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1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3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4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7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8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79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0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1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2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3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  <p:tag name="KSO_WM_SLIDE_ID" val="diagram20203767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45"/>
  <p:tag name="KSO_WM_SLIDE_POSITION" val="0*32"/>
  <p:tag name="KSO_WM_TAG_VERSION" val="1.0"/>
  <p:tag name="KSO_WM_SLIDE_LAYOUT" val="a_d_f"/>
  <p:tag name="KSO_WM_SLIDE_LAYOUT_CNT" val="1_1_2"/>
</p:tagLst>
</file>

<file path=ppt/tags/tag84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5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6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8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89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90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662_1*a*1"/>
  <p:tag name="KSO_WM_TEMPLATE_CATEGORY" val="diagram"/>
  <p:tag name="KSO_WM_TEMPLATE_INDEX" val="20200662"/>
  <p:tag name="KSO_WM_UNIT_LAYERLEVEL" val="1"/>
  <p:tag name="KSO_WM_TAG_VERSION" val="1.0"/>
  <p:tag name="KSO_WM_BEAUTIFY_FLAG" val="#wm#"/>
  <p:tag name="KSO_WM_UNIT_PRESET_TEXT" val="企业&#10;团建活动回顾"/>
</p:tagLst>
</file>

<file path=ppt/tags/tag91.xml><?xml version="1.0" encoding="utf-8"?>
<p:tagLst xmlns:p="http://schemas.openxmlformats.org/presentationml/2006/main">
  <p:tag name="KSO_WM_BEAUTIFY_FLAG" val="#wm#"/>
  <p:tag name="KSO_WM_TEMPLATE_CATEGORY" val="diagram"/>
  <p:tag name="KSO_WM_TEMPLATE_INDEX" val="2020376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7863_1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7863"/>
  <p:tag name="KSO_WM_UNIT_VALUE" val="1150"/>
  <p:tag name="KSO_WM_TEMPLATE_ASSEMBLE_XID" val="5eeead70a758c1ec0b7092f7"/>
  <p:tag name="KSO_WM_TEMPLATE_ASSEMBLE_GROUPID" val="5eeead70a758c1ec0b7092f7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7863_1*i*2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UNIT_TYPE" val="i"/>
  <p:tag name="KSO_WM_UNIT_INDEX" val="2"/>
  <p:tag name="KSO_WM_UNIT_COLOR_SCHEME_SHAPE_ID" val="9"/>
  <p:tag name="KSO_WM_UNIT_COLOR_SCHEME_PARENT_PAGE" val="0_1"/>
  <p:tag name="KSO_WM_UNIT_DECOLORIZATION" val="1"/>
  <p:tag name="KSO_WM_UNIT_ADJUSTLAYOUT_ID" val="9"/>
  <p:tag name="KSO_WM_UNIT_BLOCK" val="0"/>
  <p:tag name="KSO_WM_UNIT_SM_LIMIT_TYPE" val="1"/>
  <p:tag name="KSO_WM_UNIT_DEC_AREA_ID" val="e86abd133d5a4bbc8f2ad4f425c494bc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ae4ea758c1ec0b708a08"/>
  <p:tag name="KSO_WM_CHIP_XID" val="5eecae4ea758c1ec0b708a09"/>
  <p:tag name="KSO_WM_TEMPLATE_ASSEMBLE_XID" val="5eeead70a758c1ec0b7092f7"/>
  <p:tag name="KSO_WM_TEMPLATE_ASSEMBLE_GROUPID" val="5eeead70a758c1ec0b7092f7"/>
</p:tagLst>
</file>

<file path=ppt/tags/tag94.xml><?xml version="1.0" encoding="utf-8"?>
<p:tagLst xmlns:p="http://schemas.openxmlformats.org/presentationml/2006/main">
  <p:tag name="KSO_WM_UNIT_BLOCK" val="0"/>
  <p:tag name="KSO_WM_UNIT_SM_LIMIT_TYPE" val="1"/>
  <p:tag name="KSO_WM_UNIT_DEC_AREA_ID" val="816cbb07ea30416a9c8d790818f775cb"/>
  <p:tag name="KSO_WM_UNIT_HIGHLIGHT" val="0"/>
  <p:tag name="KSO_WM_UNIT_COMPATIBLE" val="0"/>
  <p:tag name="KSO_WM_UNIT_DIAGRAM_ISNUMVISUAL" val="0"/>
  <p:tag name="KSO_WM_UNIT_DIAGRAM_ISREFERUNIT" val="0"/>
  <p:tag name="KSO_WM_UNIT_ID" val="diagram20207863_1*i*3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UNIT_TYPE" val="i"/>
  <p:tag name="KSO_WM_UNIT_INDEX" val="3"/>
  <p:tag name="KSO_WM_CHIP_GROUPID" val="5eecae4ea758c1ec0b708a08"/>
  <p:tag name="KSO_WM_CHIP_XID" val="5eecae4ea758c1ec0b708a09"/>
  <p:tag name="KSO_WM_TEMPLATE_ASSEMBLE_XID" val="5eeead70a758c1ec0b7092f7"/>
  <p:tag name="KSO_WM_TEMPLATE_ASSEMBLE_GROUPID" val="5eeead70a758c1ec0b7092f7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7863_1*i*4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UNIT_TYPE" val="i"/>
  <p:tag name="KSO_WM_UNIT_INDEX" val="4"/>
  <p:tag name="KSO_WM_UNIT_COLOR_SCHEME_SHAPE_ID" val="11"/>
  <p:tag name="KSO_WM_UNIT_COLOR_SCHEME_PARENT_PAGE" val="0_1"/>
  <p:tag name="KSO_WM_UNIT_ADJUSTLAYOUT_ID" val="11"/>
  <p:tag name="KSO_WM_UNIT_SM_LIMIT_TYPE" val="1"/>
  <p:tag name="KSO_WM_CHIP_GROUPID" val="5eecae4ea758c1ec0b708a08"/>
  <p:tag name="KSO_WM_CHIP_XID" val="5eecae4ea758c1ec0b708a0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"/>
  <p:tag name="KSO_WM_TEMPLATE_ASSEMBLE_XID" val="5eeead70a758c1ec0b7092f7"/>
  <p:tag name="KSO_WM_TEMPLATE_ASSEMBLE_GROUPID" val="5eeead70a758c1ec0b7092f7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7863_1*i*5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UNIT_TYPE" val="i"/>
  <p:tag name="KSO_WM_UNIT_INDEX" val="5"/>
  <p:tag name="KSO_WM_UNIT_COLOR_SCHEME_SHAPE_ID" val="12"/>
  <p:tag name="KSO_WM_UNIT_COLOR_SCHEME_PARENT_PAGE" val="0_1"/>
  <p:tag name="KSO_WM_UNIT_ADJUSTLAYOUT_ID" val="12"/>
  <p:tag name="KSO_WM_UNIT_SM_LIMIT_TYPE" val="1"/>
  <p:tag name="KSO_WM_CHIP_GROUPID" val="5eecae4ea758c1ec0b708a08"/>
  <p:tag name="KSO_WM_CHIP_XID" val="5eecae4ea758c1ec0b708a0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"/>
  <p:tag name="KSO_WM_TEMPLATE_ASSEMBLE_XID" val="5eeead70a758c1ec0b7092f7"/>
  <p:tag name="KSO_WM_TEMPLATE_ASSEMBLE_GROUPID" val="5eeead70a758c1ec0b7092f7"/>
</p:tagLst>
</file>

<file path=ppt/tags/tag97.xml><?xml version="1.0" encoding="utf-8"?>
<p:tagLst xmlns:p="http://schemas.openxmlformats.org/presentationml/2006/main">
  <p:tag name="KSO_WM_UNIT_VALUE" val="1565*19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7863_1*d*1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7d9c36113ef245b4991ffc5552dea467"/>
  <p:tag name="KSO_WM_ASSEMBLE_CHIP_INDEX" val="ad738c47ecf34dc5a5fface4d98f1b28"/>
  <p:tag name="KSO_WM_UNIT_PLACING_PICTURE" val="ad738c47ecf34dc5a5fface4d98f1b28"/>
  <p:tag name="KSO_WM_UNIT_SUPPORT_UNIT_TYPE" val="[&quot;l&quot;,&quot;m&quot;,&quot;n&quot;,&quot;o&quot;,&quot;p&quot;,&quot;q&quot;,&quot;r&quot;,&quot;δ&quot;,&quot;η&quot;,&quot;α&quot;,&quot;θ&quot;]"/>
  <p:tag name="KSO_WM_TEMPLATE_ASSEMBLE_XID" val="5eeead70a758c1ec0b7092f7"/>
  <p:tag name="KSO_WM_TEMPLATE_ASSEMBLE_GROUPID" val="5eeead70a758c1ec0b7092f7"/>
  <p:tag name="KSO_WM_UNIT_PLACING_PICTURE_USER_VIEWPORT" val="{&quot;height&quot;:4997,&quot;width&quot;:9505}"/>
  <p:tag name="KSO_WM_UNIT_PLACING_PICTURE_INFO" val="{&quot;code&quot;:&quot;Ab&quot;,&quot;full_picture&quot;:true,&quot;last_full_picture&quot;:&quot;Ab&quot;,&quot;margin&quot;:{&quot;bottom&quot;:58.045322055627139,&quot;top&quot;:56.945945945945937},&quot;scheme&quot;:&quot;3-0&quot;,&quot;spacing&quot;:5}"/>
  <p:tag name="KSO_WM_UNIT_PLACING_PICTURE_USER_VIEWPORT_SMARTMENU" val="{&quot;height&quot;:4371.340937055983,&quot;width&quot;:8460.0677490234393}"/>
  <p:tag name="KSO_WM_UNIT_PLACING_PICTURE_USER_RELATIVERECTANGLE_SMARTMENU" val="{&quot;bottom&quot;:0,&quot;left&quot;:0,&quot;right&quot;:0,&quot;top&quot;:0}"/>
</p:tagLst>
</file>

<file path=ppt/tags/tag98.xml><?xml version="1.0" encoding="utf-8"?>
<p:tagLst xmlns:p="http://schemas.openxmlformats.org/presentationml/2006/main">
  <p:tag name="KSO_WM_UNIT_VALUE" val="1565*19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7863_1*d*1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7d9c36113ef245b4991ffc5552dea467"/>
  <p:tag name="KSO_WM_ASSEMBLE_CHIP_INDEX" val="ad738c47ecf34dc5a5fface4d98f1b28"/>
  <p:tag name="KSO_WM_UNIT_PLACING_PICTURE" val="ad738c47ecf34dc5a5fface4d98f1b28"/>
  <p:tag name="KSO_WM_UNIT_SUPPORT_UNIT_TYPE" val="[&quot;l&quot;,&quot;m&quot;,&quot;n&quot;,&quot;o&quot;,&quot;p&quot;,&quot;q&quot;,&quot;r&quot;,&quot;δ&quot;,&quot;η&quot;,&quot;α&quot;,&quot;θ&quot;]"/>
  <p:tag name="KSO_WM_TEMPLATE_ASSEMBLE_XID" val="5eeead70a758c1ec0b7092f7"/>
  <p:tag name="KSO_WM_TEMPLATE_ASSEMBLE_GROUPID" val="5eeead70a758c1ec0b7092f7"/>
  <p:tag name="KSO_WM_UNIT_PLACING_PICTURE_USER_VIEWPORT" val="{&quot;height&quot;:5266,&quot;width&quot;:10273}"/>
  <p:tag name="KSO_WM_UNIT_PLACING_PICTURE_INFO" val="{&quot;code&quot;:&quot;Ab&quot;,&quot;full_picture&quot;:true,&quot;last_full_picture&quot;:&quot;Ab&quot;,&quot;margin&quot;:{&quot;bottom&quot;:58.045322055627139,&quot;top&quot;:56.945945945945937},&quot;scheme&quot;:&quot;3-0&quot;,&quot;spacing&quot;:5}"/>
  <p:tag name="KSO_WM_UNIT_PLACING_PICTURE_USER_VIEWPORT_SMARTMENU" val="{&quot;height&quot;:2058.8337029125564,&quot;width&quot;:4162.8982749351571}"/>
  <p:tag name="KSO_WM_UNIT_PLACING_PICTURE_USER_RELATIVERECTANGLE_SMARTMENU" val="{&quot;bottom&quot;:0,&quot;left&quot;:0,&quot;right&quot;:0,&quot;top&quot;:0}"/>
</p:tagLst>
</file>

<file path=ppt/tags/tag99.xml><?xml version="1.0" encoding="utf-8"?>
<p:tagLst xmlns:p="http://schemas.openxmlformats.org/presentationml/2006/main">
  <p:tag name="KSO_WM_UNIT_VALUE" val="1565*19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7863_1*d*1"/>
  <p:tag name="KSO_WM_TEMPLATE_CATEGORY" val="diagram"/>
  <p:tag name="KSO_WM_TEMPLATE_INDEX" val="2020786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7d9c36113ef245b4991ffc5552dea467"/>
  <p:tag name="KSO_WM_ASSEMBLE_CHIP_INDEX" val="ad738c47ecf34dc5a5fface4d98f1b28"/>
  <p:tag name="KSO_WM_UNIT_PLACING_PICTURE" val="ad738c47ecf34dc5a5fface4d98f1b28"/>
  <p:tag name="KSO_WM_UNIT_SUPPORT_UNIT_TYPE" val="[&quot;l&quot;,&quot;m&quot;,&quot;n&quot;,&quot;o&quot;,&quot;p&quot;,&quot;q&quot;,&quot;r&quot;,&quot;δ&quot;,&quot;η&quot;,&quot;α&quot;,&quot;θ&quot;]"/>
  <p:tag name="KSO_WM_TEMPLATE_ASSEMBLE_XID" val="5eeead70a758c1ec0b7092f7"/>
  <p:tag name="KSO_WM_TEMPLATE_ASSEMBLE_GROUPID" val="5eeead70a758c1ec0b7092f7"/>
  <p:tag name="KSO_WM_UNIT_PLACING_PICTURE_USER_VIEWPORT" val="{&quot;height&quot;:4059,&quot;width&quot;:7898}"/>
  <p:tag name="KSO_WM_UNIT_PLACING_PICTURE_INFO" val="{&quot;code&quot;:&quot;Ab&quot;,&quot;full_picture&quot;:true,&quot;last_full_picture&quot;:&quot;Ab&quot;,&quot;margin&quot;:{&quot;bottom&quot;:58.045322055627139,&quot;top&quot;:56.945945945945937},&quot;scheme&quot;:&quot;3-0&quot;,&quot;spacing&quot;:5}"/>
  <p:tag name="KSO_WM_UNIT_PLACING_PICTURE_USER_VIEWPORT_SMARTMENU" val="{&quot;height&quot;:2058.8337029125564,&quot;width&quot;:4147.1694740882813}"/>
  <p:tag name="KSO_WM_UNIT_PLACING_PICTURE_USER_RELATIVERECTANGLE_SMARTMENU" val="{&quot;bottom&quot;:0,&quot;left&quot;:0,&quot;right&quot;:0,&quot;top&quot;:0}"/>
</p:tagLst>
</file>

<file path=ppt/tags/tag100.xml><?xml version="1.0" encoding="utf-8"?>
<p:tagLst xmlns:p="http://schemas.openxmlformats.org/presentationml/2006/main">
  <p:tag name="KSO_WM_BEAUTIFY_FLAG" val="#wm#"/>
  <p:tag name="KSO_WM_TEMPLATE_CATEGORY" val="diagram"/>
  <p:tag name="KSO_WM_TEMPLATE_INDEX" val="20207863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1T08:44:33&quot;,&quot;maxSize&quot;:{&quot;size1&quot;:63.699626874923709},&quot;minSize&quot;:{&quot;size1&quot;:63.699626874923709},&quot;normalSize&quot;:{&quot;size1&quot;:63.699626874923709},&quot;subLayout&quot;:[{&quot;id&quot;:&quot;2020-06-21T08:44:33&quot;,&quot;margin&quot;:{&quot;bottom&quot;:1.6929999589920044,&quot;left&quot;:1.6929999589920044,&quot;right&quot;:0.026000002399086952,&quot;top&quot;:1.6929999589920044},&quot;type&quot;:0},{&quot;id&quot;:&quot;2020-06-21T08:44:33&quot;,&quot;margin&quot;:{&quot;bottom&quot;:3.3870000839233398,&quot;left&quot;:1.2699999809265137,&quot;right&quot;:1.6929999589920044,&quot;top&quot;:3.3870000839233398},&quot;type&quot;:0}],&quot;type&quot;:0}"/>
  <p:tag name="KSO_WM_SLIDE_BACKGROUND" val="[&quot;general&quot;,&quot;frame&quot;]"/>
  <p:tag name="KSO_WM_SLIDE_RATIO" val="1.777778"/>
  <p:tag name="KSO_WM_SLIDE_ID" val="diagram20207863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448"/>
  <p:tag name="KSO_WM_SLIDE_POSITION" val="48*44"/>
  <p:tag name="KSO_WM_TAG_VERSION" val="1.0"/>
  <p:tag name="KSO_WM_SLIDE_LAYOUT" val="d_f"/>
  <p:tag name="KSO_WM_SLIDE_LAYOUT_CNT" val="1_1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FILLPROP" val="[[{&quot;fill_id&quot;:&quot;3aa97099b495403ea4182fe8661388e4&quot;,&quot;fill_align&quot;:&quot;ct&quot;,&quot;text_align&quot;:&quot;lt&quot;,&quot;text_direction&quot;:&quot;horizontal&quot;,&quot;chip_types&quot;:[&quot;diagram&quot;,&quot;pictext&quot;,&quot;text&quot;,&quot;picture&quot;,&quot;chart&quot;,&quot;video&quot;],&quot;support_features&quot;:[&quot;collage&quot;,&quot;carousel&quot;,&quot;creativecrop&quot;]},{&quot;fill_id&quot;:&quot;cc2915900c0a4026b769c7bb3963f1cd&quot;,&quot;fill_align&quot;:&quot;lt&quot;,&quot;text_align&quot;:&quot;lt&quot;,&quot;text_direction&quot;:&quot;horizontal&quot;,&quot;chip_types&quot;:[&quot;text&quot;,&quot;header&quot;]}]]"/>
  <p:tag name="KSO_WM_CHIP_XID" val="5eecae4ea758c1ec0b708a09"/>
  <p:tag name="KSO_WM_CHIP_GROUPID" val="5eecae4ea758c1ec0b708a08"/>
  <p:tag name="KSO_WM_SLIDE_BK_DARK_LIGHT" val="2"/>
  <p:tag name="KSO_WM_SLIDE_BACKGROUND_TYPE" val="frame"/>
  <p:tag name="KSO_WM_SLIDE_SUPPORT_FEATURE_TYPE" val="7"/>
  <p:tag name="KSO_WM_TEMPLATE_ASSEMBLE_XID" val="5eeead70a758c1ec0b7092f7"/>
  <p:tag name="KSO_WM_TEMPLATE_ASSEMBLE_GROUPID" val="5eeead70a758c1ec0b7092f7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2198</Words>
  <Application>WPS 演示</Application>
  <PresentationFormat>全屏显示(4:3)</PresentationFormat>
  <Paragraphs>225</Paragraphs>
  <Slides>16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思源黑体 CN Medium</vt:lpstr>
      <vt:lpstr>Segoe UI</vt:lpstr>
      <vt:lpstr>等线</vt:lpstr>
      <vt:lpstr>Wingdings</vt:lpstr>
      <vt:lpstr>Helvetica</vt:lpstr>
      <vt:lpstr>Arial Unicode MS</vt:lpstr>
      <vt:lpstr>Calibri</vt:lpstr>
      <vt:lpstr>默认设计模板</vt:lpstr>
      <vt:lpstr>自定义设计方案</vt:lpstr>
      <vt:lpstr>世界图书馆 数据库使用指南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WWW.YlmF.CoM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Yuki</dc:creator>
  <cp:lastModifiedBy>Elle</cp:lastModifiedBy>
  <cp:revision>226</cp:revision>
  <dcterms:created xsi:type="dcterms:W3CDTF">2012-07-04T09:56:00Z</dcterms:created>
  <dcterms:modified xsi:type="dcterms:W3CDTF">2020-07-13T09:26:59Z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